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44"/>
  </p:notesMasterIdLst>
  <p:sldIdLst>
    <p:sldId id="256" r:id="rId2"/>
    <p:sldId id="260" r:id="rId3"/>
    <p:sldId id="257" r:id="rId4"/>
    <p:sldId id="289" r:id="rId5"/>
    <p:sldId id="290" r:id="rId6"/>
    <p:sldId id="291" r:id="rId7"/>
    <p:sldId id="292" r:id="rId8"/>
    <p:sldId id="293" r:id="rId9"/>
    <p:sldId id="295" r:id="rId10"/>
    <p:sldId id="297" r:id="rId11"/>
    <p:sldId id="296" r:id="rId12"/>
    <p:sldId id="298" r:id="rId13"/>
    <p:sldId id="294" r:id="rId14"/>
    <p:sldId id="299" r:id="rId15"/>
    <p:sldId id="300" r:id="rId16"/>
    <p:sldId id="301" r:id="rId17"/>
    <p:sldId id="302" r:id="rId18"/>
    <p:sldId id="285" r:id="rId19"/>
    <p:sldId id="303" r:id="rId20"/>
    <p:sldId id="304" r:id="rId21"/>
    <p:sldId id="305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286" r:id="rId30"/>
    <p:sldId id="313" r:id="rId31"/>
    <p:sldId id="319" r:id="rId32"/>
    <p:sldId id="314" r:id="rId33"/>
    <p:sldId id="320" r:id="rId34"/>
    <p:sldId id="317" r:id="rId35"/>
    <p:sldId id="321" r:id="rId36"/>
    <p:sldId id="315" r:id="rId37"/>
    <p:sldId id="322" r:id="rId38"/>
    <p:sldId id="318" r:id="rId39"/>
    <p:sldId id="323" r:id="rId40"/>
    <p:sldId id="324" r:id="rId41"/>
    <p:sldId id="325" r:id="rId42"/>
    <p:sldId id="278" r:id="rId4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ambria Math" panose="02040503050406030204" pitchFamily="18" charset="0"/>
      <p:regular r:id="rId49"/>
    </p:embeddedFont>
    <p:embeddedFont>
      <p:font typeface="Quantico" panose="020B0604020202020204" charset="0"/>
      <p:regular r:id="rId50"/>
      <p:bold r:id="rId51"/>
      <p:italic r:id="rId52"/>
      <p:boldItalic r:id="rId53"/>
    </p:embeddedFont>
    <p:embeddedFont>
      <p:font typeface="Titillium Web" panose="020B0604020202020204" charset="0"/>
      <p:regular r:id="rId54"/>
      <p:bold r:id="rId55"/>
      <p:italic r:id="rId56"/>
      <p:boldItalic r:id="rId57"/>
    </p:embeddedFont>
    <p:embeddedFont>
      <p:font typeface="Titillium Web Light" panose="020B0604020202020204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8DFEC2-9ADE-4F89-B062-7612BAD287C1}">
  <a:tblStyle styleId="{478DFEC2-9ADE-4F89-B062-7612BAD287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 snapToGrid="0">
      <p:cViewPr varScale="1">
        <p:scale>
          <a:sx n="88" d="100"/>
          <a:sy n="88" d="100"/>
        </p:scale>
        <p:origin x="66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61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7376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73023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3285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482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03844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11750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82353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8926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07628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1200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9262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8749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3282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50946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2079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29140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669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73085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7923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7871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25458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1048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1219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7610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95173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9060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99606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68951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4938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1602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359730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08548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84018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535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5309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081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532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452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1174326" y="2220424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39062" y="-278417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-593651" y="3635535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5785362" y="-1835138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998106" y="1436550"/>
            <a:ext cx="666900" cy="666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>
            <a:stCxn id="20" idx="1"/>
          </p:cNvCxnSpPr>
          <p:nvPr/>
        </p:nvCxnSpPr>
        <p:spPr>
          <a:xfrm rot="10800000">
            <a:off x="6" y="1770000"/>
            <a:ext cx="998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0" y="0"/>
            <a:ext cx="9148112" cy="5141674"/>
          </a:xfrm>
          <a:custGeom>
            <a:avLst/>
            <a:gdLst/>
            <a:ahLst/>
            <a:cxnLst/>
            <a:rect l="l" t="t" r="r" b="b"/>
            <a:pathLst>
              <a:path w="3465194" h="1949450" extrusionOk="0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" name="Google Shape;46;p6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">
    <p:bg>
      <p:bgPr>
        <a:gradFill>
          <a:gsLst>
            <a:gs pos="0">
              <a:schemeClr val="lt1"/>
            </a:gs>
            <a:gs pos="100000">
              <a:srgbClr val="ECF7EB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ECF7EB">
                  <a:alpha val="15080"/>
                </a:srgbClr>
              </a:gs>
              <a:gs pos="100000">
                <a:srgbClr val="C7E6D9"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975300" y="171929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Laboratórios</a:t>
            </a:r>
            <a:endParaRPr dirty="0"/>
          </a:p>
        </p:txBody>
      </p:sp>
      <p:sp>
        <p:nvSpPr>
          <p:cNvPr id="5" name="Google Shape;116;p17">
            <a:extLst>
              <a:ext uri="{FF2B5EF4-FFF2-40B4-BE49-F238E27FC236}">
                <a16:creationId xmlns:a16="http://schemas.microsoft.com/office/drawing/2014/main" id="{6F1ACB2A-F5F0-4C7E-815B-55510B7C58FB}"/>
              </a:ext>
            </a:extLst>
          </p:cNvPr>
          <p:cNvSpPr txBox="1">
            <a:spLocks/>
          </p:cNvSpPr>
          <p:nvPr/>
        </p:nvSpPr>
        <p:spPr>
          <a:xfrm>
            <a:off x="2336800" y="2633049"/>
            <a:ext cx="44196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 err="1">
                <a:solidFill>
                  <a:schemeClr val="accent5"/>
                </a:solidFill>
                <a:latin typeface="Titillium Web Light"/>
                <a:sym typeface="Titillium Web Light"/>
              </a:rPr>
              <a:t>Circuitos</a:t>
            </a:r>
            <a:r>
              <a:rPr lang="en-US" sz="2400" dirty="0">
                <a:solidFill>
                  <a:schemeClr val="accent5"/>
                </a:solidFill>
                <a:latin typeface="Titillium Web Light"/>
                <a:sym typeface="Titillium Web Light"/>
              </a:rPr>
              <a:t> </a:t>
            </a:r>
            <a:r>
              <a:rPr lang="en-US" sz="2400" dirty="0" err="1">
                <a:solidFill>
                  <a:schemeClr val="accent5"/>
                </a:solidFill>
                <a:latin typeface="Titillium Web Light"/>
                <a:sym typeface="Titillium Web Light"/>
              </a:rPr>
              <a:t>Digitais</a:t>
            </a:r>
            <a:r>
              <a:rPr lang="en-US" sz="2400" dirty="0">
                <a:solidFill>
                  <a:schemeClr val="accent5"/>
                </a:solidFill>
                <a:latin typeface="Titillium Web Light"/>
                <a:sym typeface="Titillium Web Light"/>
              </a:rPr>
              <a:t> - I </a:t>
            </a:r>
            <a:r>
              <a:rPr lang="en-US" sz="2400" dirty="0" err="1">
                <a:solidFill>
                  <a:schemeClr val="accent5"/>
                </a:solidFill>
                <a:latin typeface="Titillium Web Light"/>
                <a:sym typeface="Titillium Web Light"/>
              </a:rPr>
              <a:t>Unidades</a:t>
            </a:r>
            <a:endParaRPr lang="en-US" dirty="0"/>
          </a:p>
        </p:txBody>
      </p:sp>
      <p:sp>
        <p:nvSpPr>
          <p:cNvPr id="6" name="Google Shape;116;p17">
            <a:extLst>
              <a:ext uri="{FF2B5EF4-FFF2-40B4-BE49-F238E27FC236}">
                <a16:creationId xmlns:a16="http://schemas.microsoft.com/office/drawing/2014/main" id="{6D87594F-427F-4703-84EA-5378B31CCDF9}"/>
              </a:ext>
            </a:extLst>
          </p:cNvPr>
          <p:cNvSpPr txBox="1">
            <a:spLocks/>
          </p:cNvSpPr>
          <p:nvPr/>
        </p:nvSpPr>
        <p:spPr>
          <a:xfrm>
            <a:off x="975300" y="3581182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lt2"/>
              </a:buClr>
              <a:buSzPts val="2400"/>
            </a:pPr>
            <a:r>
              <a:rPr lang="pt-BR" sz="1600" dirty="0">
                <a:solidFill>
                  <a:schemeClr val="lt1"/>
                </a:solidFill>
                <a:latin typeface="Titillium Web Light"/>
                <a:sym typeface="Titillium Web Light"/>
              </a:rPr>
              <a:t>Gabriel Nogueira da Silva Dantas - 20200149499</a:t>
            </a:r>
          </a:p>
          <a:p>
            <a:pPr>
              <a:spcBef>
                <a:spcPts val="600"/>
              </a:spcBef>
              <a:buClr>
                <a:schemeClr val="lt2"/>
              </a:buClr>
              <a:buSzPts val="2400"/>
            </a:pPr>
            <a:r>
              <a:rPr lang="pt-BR" sz="1600" dirty="0">
                <a:solidFill>
                  <a:schemeClr val="lt1"/>
                </a:solidFill>
                <a:latin typeface="Titillium Web Light"/>
                <a:sym typeface="Titillium Web Light"/>
              </a:rPr>
              <a:t>Jonas Peixoto da silva - 20170116140</a:t>
            </a:r>
          </a:p>
          <a:p>
            <a:pPr>
              <a:spcBef>
                <a:spcPts val="600"/>
              </a:spcBef>
              <a:buClr>
                <a:schemeClr val="lt2"/>
              </a:buClr>
              <a:buSzPts val="2400"/>
            </a:pPr>
            <a:r>
              <a:rPr lang="pt-BR" sz="1600" dirty="0">
                <a:solidFill>
                  <a:schemeClr val="lt1"/>
                </a:solidFill>
                <a:latin typeface="Titillium Web Light"/>
                <a:sym typeface="Titillium Web Light"/>
              </a:rPr>
              <a:t>Matheus Felipe Souto de Alcântara - 2016019731</a:t>
            </a:r>
          </a:p>
          <a:p>
            <a:pPr>
              <a:spcBef>
                <a:spcPts val="600"/>
              </a:spcBef>
              <a:buClr>
                <a:schemeClr val="lt2"/>
              </a:buClr>
              <a:buSzPts val="2400"/>
            </a:pPr>
            <a:r>
              <a:rPr lang="pt-BR" sz="1600" dirty="0">
                <a:solidFill>
                  <a:schemeClr val="lt1"/>
                </a:solidFill>
                <a:latin typeface="Titillium Web Light"/>
                <a:sym typeface="Titillium Web Light"/>
              </a:rPr>
              <a:t>Yuri da Silva Furtado - 20180030175</a:t>
            </a:r>
          </a:p>
          <a:p>
            <a:r>
              <a:rPr lang="en-US" sz="2400" dirty="0">
                <a:solidFill>
                  <a:schemeClr val="lt1"/>
                </a:solidFill>
                <a:latin typeface="Titillium Web Light"/>
                <a:sym typeface="Titillium Web Light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5FCC7BE6-2936-4AD5-8B54-F9697F21209C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C00FFD1-3F58-4C6F-9A0B-723923D3716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dos testes </a:t>
            </a:r>
            <a:r>
              <a:rPr lang="en" b="1" dirty="0"/>
              <a:t>Architecture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06CD2CE-4277-455E-8E17-06D0919D6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66" t="29630" r="34977" b="24530"/>
          <a:stretch/>
        </p:blipFill>
        <p:spPr>
          <a:xfrm>
            <a:off x="3016722" y="1865013"/>
            <a:ext cx="3554199" cy="2276537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" name="Google Shape;256;p30">
            <a:extLst>
              <a:ext uri="{FF2B5EF4-FFF2-40B4-BE49-F238E27FC236}">
                <a16:creationId xmlns:a16="http://schemas.microsoft.com/office/drawing/2014/main" id="{579B0FDC-3A80-4293-AC1F-0C02EBE6F77B}"/>
              </a:ext>
            </a:extLst>
          </p:cNvPr>
          <p:cNvSpPr txBox="1">
            <a:spLocks/>
          </p:cNvSpPr>
          <p:nvPr/>
        </p:nvSpPr>
        <p:spPr>
          <a:xfrm>
            <a:off x="6802802" y="1806266"/>
            <a:ext cx="2774224" cy="2924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800" b="1" dirty="0"/>
              <a:t>OPERAÇÕES </a:t>
            </a:r>
          </a:p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800" b="1" dirty="0"/>
              <a:t>BOOLEANAS </a:t>
            </a:r>
            <a:endParaRPr lang="pt-BR" sz="1800" b="1" dirty="0">
              <a:solidFill>
                <a:schemeClr val="accent4"/>
              </a:solidFill>
            </a:endParaRPr>
          </a:p>
          <a:p>
            <a:pPr marL="0" indent="0">
              <a:buFont typeface="Titillium Web Light"/>
              <a:buNone/>
            </a:pPr>
            <a:r>
              <a:rPr lang="pt-BR" sz="1600" b="1" dirty="0">
                <a:solidFill>
                  <a:schemeClr val="accent4"/>
                </a:solidFill>
              </a:rPr>
              <a:t>Associatividade</a:t>
            </a:r>
            <a:r>
              <a:rPr lang="pt-BR" sz="1400" dirty="0"/>
              <a:t> </a:t>
            </a:r>
          </a:p>
          <a:p>
            <a:pPr marL="228600" indent="-228600">
              <a:buFont typeface="Titillium Web Light"/>
              <a:buAutoNum type="arabicPeriod" startAt="3"/>
            </a:pPr>
            <a:r>
              <a:rPr lang="pt-BR" sz="1400" dirty="0"/>
              <a:t> A + (B + C)  =  (A + B) + C ; </a:t>
            </a:r>
          </a:p>
          <a:p>
            <a:pPr marL="228600" indent="-228600">
              <a:buFont typeface="Titillium Web Light"/>
              <a:buAutoNum type="arabicPeriod" startAt="3"/>
            </a:pPr>
            <a:r>
              <a:rPr lang="pt-BR" sz="1400" dirty="0"/>
              <a:t> A · (B · C)  =  (A · B) · C</a:t>
            </a:r>
            <a:endParaRPr lang="pt-BR" sz="1600" b="1" dirty="0">
              <a:solidFill>
                <a:schemeClr val="accent4"/>
              </a:solidFill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041899FC-8932-41F4-A93C-90392A30DF05}"/>
              </a:ext>
            </a:extLst>
          </p:cNvPr>
          <p:cNvSpPr/>
          <p:nvPr/>
        </p:nvSpPr>
        <p:spPr>
          <a:xfrm>
            <a:off x="3267740" y="2778642"/>
            <a:ext cx="3253562" cy="432391"/>
          </a:xfrm>
          <a:prstGeom prst="rect">
            <a:avLst/>
          </a:prstGeom>
          <a:noFill/>
          <a:ln w="3175">
            <a:solidFill>
              <a:schemeClr val="tx2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8776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5FCC7BE6-2936-4AD5-8B54-F9697F21209C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C00FFD1-3F58-4C6F-9A0B-723923D3716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dos testes</a:t>
            </a:r>
            <a:br>
              <a:rPr lang="en" dirty="0"/>
            </a:br>
            <a:r>
              <a:rPr lang="en" b="1" dirty="0"/>
              <a:t>Architecture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06CD2CE-4277-455E-8E17-06D0919D6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66" t="29630" r="34977" b="24530"/>
          <a:stretch/>
        </p:blipFill>
        <p:spPr>
          <a:xfrm>
            <a:off x="3016722" y="1865013"/>
            <a:ext cx="3554199" cy="2276537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" name="Google Shape;256;p30">
            <a:extLst>
              <a:ext uri="{FF2B5EF4-FFF2-40B4-BE49-F238E27FC236}">
                <a16:creationId xmlns:a16="http://schemas.microsoft.com/office/drawing/2014/main" id="{579B0FDC-3A80-4293-AC1F-0C02EBE6F77B}"/>
              </a:ext>
            </a:extLst>
          </p:cNvPr>
          <p:cNvSpPr txBox="1">
            <a:spLocks/>
          </p:cNvSpPr>
          <p:nvPr/>
        </p:nvSpPr>
        <p:spPr>
          <a:xfrm>
            <a:off x="6802802" y="1806266"/>
            <a:ext cx="2774224" cy="2924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800" b="1" dirty="0"/>
              <a:t>OPERAÇÕES </a:t>
            </a:r>
          </a:p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800" b="1" dirty="0"/>
              <a:t>BOOLEANAS </a:t>
            </a:r>
          </a:p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600" b="1" dirty="0">
                <a:solidFill>
                  <a:schemeClr val="accent4"/>
                </a:solidFill>
              </a:rPr>
              <a:t>Distributiva</a:t>
            </a:r>
          </a:p>
          <a:p>
            <a:pPr marL="228600" indent="-228600">
              <a:buFont typeface="Titillium Web Light"/>
              <a:buAutoNum type="arabicPeriod" startAt="5"/>
            </a:pPr>
            <a:r>
              <a:rPr lang="pt-BR" sz="1600" dirty="0"/>
              <a:t> </a:t>
            </a:r>
            <a:r>
              <a:rPr lang="pt-BR" sz="1400" dirty="0"/>
              <a:t>A · (B + C) = A · B + A · C</a:t>
            </a:r>
          </a:p>
          <a:p>
            <a:pPr marL="228600" indent="-228600">
              <a:buFont typeface="Titillium Web Light"/>
              <a:buAutoNum type="arabicPeriod" startAt="5"/>
            </a:pPr>
            <a:r>
              <a:rPr lang="pt-BR" sz="1400" dirty="0"/>
              <a:t> A + (B · C) = (A + B) · ( A + C) </a:t>
            </a:r>
            <a:endParaRPr lang="pt-BR" sz="1600" b="1" dirty="0">
              <a:solidFill>
                <a:schemeClr val="accent4"/>
              </a:solidFill>
            </a:endParaRPr>
          </a:p>
          <a:p>
            <a:pPr marL="0" indent="0">
              <a:buFont typeface="Titillium Web Light"/>
              <a:buNone/>
            </a:pPr>
            <a:endParaRPr lang="pt-BR" sz="1600" b="1" dirty="0">
              <a:solidFill>
                <a:schemeClr val="accent4"/>
              </a:solidFill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D3E032F-8FD5-453B-9F79-622FFDD2C1D3}"/>
              </a:ext>
            </a:extLst>
          </p:cNvPr>
          <p:cNvSpPr/>
          <p:nvPr/>
        </p:nvSpPr>
        <p:spPr>
          <a:xfrm>
            <a:off x="3267740" y="3189768"/>
            <a:ext cx="3253562" cy="411125"/>
          </a:xfrm>
          <a:prstGeom prst="rect">
            <a:avLst/>
          </a:prstGeom>
          <a:noFill/>
          <a:ln w="3175">
            <a:solidFill>
              <a:schemeClr val="tx2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6370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5FCC7BE6-2936-4AD5-8B54-F9697F21209C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C00FFD1-3F58-4C6F-9A0B-723923D3716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dos testes</a:t>
            </a:r>
            <a:br>
              <a:rPr lang="en" dirty="0"/>
            </a:br>
            <a:r>
              <a:rPr lang="en" b="1" dirty="0"/>
              <a:t>Architecture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06CD2CE-4277-455E-8E17-06D0919D6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66" t="29630" r="34977" b="24530"/>
          <a:stretch/>
        </p:blipFill>
        <p:spPr>
          <a:xfrm>
            <a:off x="3016722" y="1865013"/>
            <a:ext cx="3554199" cy="2276537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" name="Google Shape;256;p30">
            <a:extLst>
              <a:ext uri="{FF2B5EF4-FFF2-40B4-BE49-F238E27FC236}">
                <a16:creationId xmlns:a16="http://schemas.microsoft.com/office/drawing/2014/main" id="{579B0FDC-3A80-4293-AC1F-0C02EBE6F77B}"/>
              </a:ext>
            </a:extLst>
          </p:cNvPr>
          <p:cNvSpPr txBox="1">
            <a:spLocks/>
          </p:cNvSpPr>
          <p:nvPr/>
        </p:nvSpPr>
        <p:spPr>
          <a:xfrm>
            <a:off x="6802802" y="1806266"/>
            <a:ext cx="2774224" cy="2924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spcBef>
                <a:spcPts val="100"/>
              </a:spcBef>
              <a:buFont typeface="Titillium Web Light"/>
              <a:buNone/>
            </a:pPr>
            <a:r>
              <a:rPr lang="pt-BR" sz="1800" b="1" dirty="0"/>
              <a:t>TEOREMAS DE </a:t>
            </a:r>
          </a:p>
          <a:p>
            <a:pPr marL="0" indent="0">
              <a:spcBef>
                <a:spcPts val="100"/>
              </a:spcBef>
              <a:buFont typeface="Titillium Web Light"/>
              <a:buNone/>
            </a:pPr>
            <a:r>
              <a:rPr lang="pt-BR" sz="1800" b="1" dirty="0"/>
              <a:t>MORGAN</a:t>
            </a:r>
          </a:p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600" b="1" dirty="0">
                <a:solidFill>
                  <a:schemeClr val="accent4"/>
                </a:solidFill>
              </a:rPr>
              <a:t>1ª Lei de Morgan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t-BR" sz="1600" dirty="0"/>
              <a:t>    (A · B)’ = A’ + B’</a:t>
            </a:r>
          </a:p>
          <a:p>
            <a:pPr marL="0" indent="0">
              <a:spcBef>
                <a:spcPts val="200"/>
              </a:spcBef>
              <a:buNone/>
            </a:pPr>
            <a:endParaRPr lang="pt-BR" sz="1600" dirty="0"/>
          </a:p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600" b="1" dirty="0">
                <a:solidFill>
                  <a:schemeClr val="accent4"/>
                </a:solidFill>
              </a:rPr>
              <a:t>2ª Lei de Morgan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t-BR" sz="1600" dirty="0"/>
              <a:t>    (A + B)’ = A’ · B’</a:t>
            </a:r>
            <a:endParaRPr lang="pt-BR" sz="1600" b="1" dirty="0">
              <a:solidFill>
                <a:schemeClr val="accent4"/>
              </a:solidFill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D458F192-81CB-48A7-AA67-595640A300F7}"/>
              </a:ext>
            </a:extLst>
          </p:cNvPr>
          <p:cNvSpPr/>
          <p:nvPr/>
        </p:nvSpPr>
        <p:spPr>
          <a:xfrm>
            <a:off x="3267740" y="3568555"/>
            <a:ext cx="3253562" cy="460743"/>
          </a:xfrm>
          <a:prstGeom prst="rect">
            <a:avLst/>
          </a:prstGeom>
          <a:noFill/>
          <a:ln w="3175">
            <a:solidFill>
              <a:schemeClr val="tx2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2037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B9DFBD7D-1C3D-48A3-98A6-E55D9F628506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8643E3A-C659-4E12-ADB3-81C66E3F0B1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Simulação</a:t>
            </a:r>
            <a:r>
              <a:rPr lang="pt-BR" dirty="0"/>
              <a:t> dos testes</a:t>
            </a:r>
            <a:endParaRPr lang="pt-BR"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2319AC5-F566-4661-A111-18903A8DC7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" t="14239" r="71465" b="53003"/>
          <a:stretch/>
        </p:blipFill>
        <p:spPr>
          <a:xfrm>
            <a:off x="1388994" y="1858904"/>
            <a:ext cx="3586717" cy="2363916"/>
          </a:xfrm>
          <a:prstGeom prst="rect">
            <a:avLst/>
          </a:prstGeom>
        </p:spPr>
      </p:pic>
      <p:sp>
        <p:nvSpPr>
          <p:cNvPr id="23" name="Google Shape;256;p30">
            <a:extLst>
              <a:ext uri="{FF2B5EF4-FFF2-40B4-BE49-F238E27FC236}">
                <a16:creationId xmlns:a16="http://schemas.microsoft.com/office/drawing/2014/main" id="{9BDC0F77-DFD1-47F5-84D4-738BC3F507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40120" y="1877927"/>
            <a:ext cx="2995805" cy="126082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800" b="1" dirty="0"/>
              <a:t>POSTULADO </a:t>
            </a: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chemeClr val="accent4"/>
                </a:solidFill>
              </a:rPr>
              <a:t>Identidade</a:t>
            </a:r>
            <a:endParaRPr sz="1600" b="1" dirty="0">
              <a:solidFill>
                <a:schemeClr val="accent4"/>
              </a:solidFill>
            </a:endParaRP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pt-BR" sz="1600" dirty="0"/>
              <a:t> A + 0 = A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pt-BR" sz="1600" dirty="0"/>
              <a:t> A · 1 = A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pt-BR" sz="1600" dirty="0"/>
              <a:t> (A’)’ = A</a:t>
            </a:r>
            <a:endParaRPr lang="en-US" sz="1200" dirty="0">
              <a:solidFill>
                <a:schemeClr val="lt2"/>
              </a:solidFill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F650752-C794-40E1-A562-F7B27F963E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991"/>
          <a:stretch/>
        </p:blipFill>
        <p:spPr>
          <a:xfrm>
            <a:off x="1408342" y="1877927"/>
            <a:ext cx="3567369" cy="2363917"/>
          </a:xfrm>
          <a:prstGeom prst="rect">
            <a:avLst/>
          </a:prstGeom>
        </p:spPr>
      </p:pic>
      <p:pic>
        <p:nvPicPr>
          <p:cNvPr id="4" name="Gráfico 3">
            <a:extLst>
              <a:ext uri="{FF2B5EF4-FFF2-40B4-BE49-F238E27FC236}">
                <a16:creationId xmlns:a16="http://schemas.microsoft.com/office/drawing/2014/main" id="{DEE6D8AC-878D-45BB-8CDB-7BD922AFCB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6178" r="68742" b="41494"/>
          <a:stretch/>
        </p:blipFill>
        <p:spPr>
          <a:xfrm>
            <a:off x="1203660" y="1849914"/>
            <a:ext cx="3797909" cy="2310960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915455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56;p30">
            <a:extLst>
              <a:ext uri="{FF2B5EF4-FFF2-40B4-BE49-F238E27FC236}">
                <a16:creationId xmlns:a16="http://schemas.microsoft.com/office/drawing/2014/main" id="{3F841AE3-CC23-4E6F-AF7D-3926C2B0F529}"/>
              </a:ext>
            </a:extLst>
          </p:cNvPr>
          <p:cNvSpPr txBox="1">
            <a:spLocks/>
          </p:cNvSpPr>
          <p:nvPr/>
        </p:nvSpPr>
        <p:spPr>
          <a:xfrm>
            <a:off x="6981719" y="2502963"/>
            <a:ext cx="2395850" cy="82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None/>
            </a:pPr>
            <a:r>
              <a:rPr lang="pt-BR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 &lt;= A </a:t>
            </a:r>
            <a:r>
              <a:rPr lang="pt-BR" sz="1200" dirty="0" err="1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or</a:t>
            </a:r>
            <a:r>
              <a:rPr lang="pt-BR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'0’; </a:t>
            </a:r>
          </a:p>
          <a:p>
            <a:pPr marL="0" indent="0">
              <a:buNone/>
            </a:pPr>
            <a:r>
              <a:rPr lang="pt-BR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S2 &lt;= A </a:t>
            </a:r>
            <a:r>
              <a:rPr lang="pt-BR" sz="1200" dirty="0" err="1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and</a:t>
            </a:r>
            <a:r>
              <a:rPr lang="pt-BR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‘1</a:t>
            </a:r>
          </a:p>
          <a:p>
            <a:pPr marL="0" indent="0">
              <a:buNone/>
            </a:pPr>
            <a:r>
              <a:rPr lang="pt-BR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S3 &lt;= </a:t>
            </a:r>
            <a:r>
              <a:rPr lang="pt-BR" sz="1200" dirty="0" err="1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not</a:t>
            </a:r>
            <a:r>
              <a:rPr lang="pt-BR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(</a:t>
            </a:r>
            <a:r>
              <a:rPr lang="pt-BR" sz="1200" dirty="0" err="1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not</a:t>
            </a:r>
            <a:r>
              <a:rPr lang="pt-BR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(A));</a:t>
            </a:r>
          </a:p>
        </p:txBody>
      </p:sp>
    </p:spTree>
    <p:extLst>
      <p:ext uri="{BB962C8B-B14F-4D97-AF65-F5344CB8AC3E}">
        <p14:creationId xmlns:p14="http://schemas.microsoft.com/office/powerpoint/2010/main" val="680331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B9DFBD7D-1C3D-48A3-98A6-E55D9F628506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8643E3A-C659-4E12-ADB3-81C66E3F0B1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Simulação</a:t>
            </a:r>
            <a:r>
              <a:rPr lang="pt-BR" dirty="0"/>
              <a:t> dos testes</a:t>
            </a:r>
            <a:endParaRPr lang="pt-BR"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2319AC5-F566-4661-A111-18903A8DC7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" t="14239" r="71465" b="53003"/>
          <a:stretch/>
        </p:blipFill>
        <p:spPr>
          <a:xfrm>
            <a:off x="1388994" y="1858904"/>
            <a:ext cx="3586717" cy="2363916"/>
          </a:xfrm>
          <a:prstGeom prst="rect">
            <a:avLst/>
          </a:prstGeom>
        </p:spPr>
      </p:pic>
      <p:sp>
        <p:nvSpPr>
          <p:cNvPr id="23" name="Google Shape;256;p30">
            <a:extLst>
              <a:ext uri="{FF2B5EF4-FFF2-40B4-BE49-F238E27FC236}">
                <a16:creationId xmlns:a16="http://schemas.microsoft.com/office/drawing/2014/main" id="{9BDC0F77-DFD1-47F5-84D4-738BC3F507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40120" y="1877927"/>
            <a:ext cx="2669740" cy="19001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800" b="1" dirty="0"/>
              <a:t>OPERAÇÕES BOOLEANAS</a:t>
            </a: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chemeClr val="accent4"/>
                </a:solidFill>
              </a:rPr>
              <a:t>Comutatividade</a:t>
            </a:r>
          </a:p>
          <a:p>
            <a:pPr marL="228600" indent="-228600">
              <a:buFont typeface="Titillium Web Light"/>
              <a:buAutoNum type="arabicPeriod"/>
            </a:pPr>
            <a:r>
              <a:rPr lang="pt-BR" sz="1800" dirty="0"/>
              <a:t> </a:t>
            </a:r>
            <a:r>
              <a:rPr lang="pt-BR" sz="1600" dirty="0"/>
              <a:t>A + B = B + A; </a:t>
            </a:r>
            <a:endParaRPr lang="pt-BR" sz="1800" dirty="0"/>
          </a:p>
          <a:p>
            <a:pPr marL="228600" indent="-228600">
              <a:buFont typeface="Titillium Web Light"/>
              <a:buAutoNum type="arabicPeriod"/>
            </a:pPr>
            <a:r>
              <a:rPr lang="pt-BR" sz="1600" dirty="0"/>
              <a:t> A · B = B · A</a:t>
            </a:r>
            <a:endParaRPr lang="pt-BR" sz="1800" b="1" dirty="0">
              <a:solidFill>
                <a:schemeClr val="accent4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F650752-C794-40E1-A562-F7B27F963E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991"/>
          <a:stretch/>
        </p:blipFill>
        <p:spPr>
          <a:xfrm>
            <a:off x="1408342" y="1877927"/>
            <a:ext cx="3567369" cy="2363917"/>
          </a:xfrm>
          <a:prstGeom prst="rect">
            <a:avLst/>
          </a:prstGeom>
        </p:spPr>
      </p:pic>
      <p:pic>
        <p:nvPicPr>
          <p:cNvPr id="4" name="Gráfico 3">
            <a:extLst>
              <a:ext uri="{FF2B5EF4-FFF2-40B4-BE49-F238E27FC236}">
                <a16:creationId xmlns:a16="http://schemas.microsoft.com/office/drawing/2014/main" id="{DEE6D8AC-878D-45BB-8CDB-7BD922AFCB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6178" r="68742" b="41494"/>
          <a:stretch/>
        </p:blipFill>
        <p:spPr>
          <a:xfrm>
            <a:off x="1203660" y="1849914"/>
            <a:ext cx="3797909" cy="2310960"/>
          </a:xfrm>
          <a:prstGeom prst="rect">
            <a:avLst/>
          </a:prstGeom>
        </p:spPr>
      </p:pic>
      <p:sp>
        <p:nvSpPr>
          <p:cNvPr id="22" name="Google Shape;256;p30">
            <a:extLst>
              <a:ext uri="{FF2B5EF4-FFF2-40B4-BE49-F238E27FC236}">
                <a16:creationId xmlns:a16="http://schemas.microsoft.com/office/drawing/2014/main" id="{FE7422C2-2768-4C33-9D85-E4081E344B83}"/>
              </a:ext>
            </a:extLst>
          </p:cNvPr>
          <p:cNvSpPr txBox="1">
            <a:spLocks/>
          </p:cNvSpPr>
          <p:nvPr/>
        </p:nvSpPr>
        <p:spPr>
          <a:xfrm>
            <a:off x="5339808" y="3179892"/>
            <a:ext cx="2395850" cy="82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S4 &lt;= A or B; -- A+B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S5 &lt;= B or A; -- B+A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S6 &lt;= A and B; -- A*B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S7 &lt;= B and A; -- B*A</a:t>
            </a:r>
            <a:endParaRPr lang="pt-BR" sz="1200" dirty="0">
              <a:solidFill>
                <a:schemeClr val="lt2"/>
              </a:solidFill>
              <a:latin typeface="Quantico" panose="020B0604020202020204" charset="0"/>
              <a:cs typeface="Arial"/>
              <a:sym typeface="Arial"/>
            </a:endParaRP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EE1AF051-BBDC-43E7-8D8D-F1E991BBD15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1" r="68610" b="50940"/>
          <a:stretch/>
        </p:blipFill>
        <p:spPr>
          <a:xfrm>
            <a:off x="1162610" y="1790421"/>
            <a:ext cx="3838959" cy="2370453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915455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9023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B9DFBD7D-1C3D-48A3-98A6-E55D9F628506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8643E3A-C659-4E12-ADB3-81C66E3F0B1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Simulação</a:t>
            </a:r>
            <a:r>
              <a:rPr lang="pt-BR" dirty="0"/>
              <a:t> dos testes</a:t>
            </a:r>
            <a:endParaRPr lang="pt-BR"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3" name="Google Shape;256;p30">
            <a:extLst>
              <a:ext uri="{FF2B5EF4-FFF2-40B4-BE49-F238E27FC236}">
                <a16:creationId xmlns:a16="http://schemas.microsoft.com/office/drawing/2014/main" id="{9BDC0F77-DFD1-47F5-84D4-738BC3F507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40119" y="1877927"/>
            <a:ext cx="3130485" cy="19001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800" b="1" dirty="0"/>
              <a:t>OPERAÇÕES BOOLEANAS</a:t>
            </a: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chemeClr val="accent4"/>
                </a:solidFill>
              </a:rPr>
              <a:t>Associatividade</a:t>
            </a:r>
            <a:r>
              <a:rPr lang="pt-BR" sz="1800" dirty="0"/>
              <a:t> </a:t>
            </a:r>
          </a:p>
          <a:p>
            <a:pPr marL="228600" indent="-228600">
              <a:buFont typeface="Titillium Web Light"/>
              <a:buAutoNum type="arabicPeriod" startAt="3"/>
            </a:pPr>
            <a:r>
              <a:rPr lang="pt-BR" sz="1600" dirty="0"/>
              <a:t> A + (B + C)  =  (A + B) + C ; </a:t>
            </a:r>
          </a:p>
          <a:p>
            <a:pPr marL="228600" indent="-228600">
              <a:buFont typeface="Titillium Web Light"/>
              <a:buAutoNum type="arabicPeriod" startAt="3"/>
            </a:pPr>
            <a:r>
              <a:rPr lang="pt-BR" sz="1600" dirty="0"/>
              <a:t> A · (B · C)  =  (A · B) · C</a:t>
            </a:r>
            <a:endParaRPr lang="pt-BR" sz="1800" b="1" dirty="0">
              <a:solidFill>
                <a:schemeClr val="accent4"/>
              </a:solidFill>
            </a:endParaRPr>
          </a:p>
        </p:txBody>
      </p:sp>
      <p:sp>
        <p:nvSpPr>
          <p:cNvPr id="22" name="Google Shape;256;p30">
            <a:extLst>
              <a:ext uri="{FF2B5EF4-FFF2-40B4-BE49-F238E27FC236}">
                <a16:creationId xmlns:a16="http://schemas.microsoft.com/office/drawing/2014/main" id="{FE7422C2-2768-4C33-9D85-E4081E344B83}"/>
              </a:ext>
            </a:extLst>
          </p:cNvPr>
          <p:cNvSpPr txBox="1">
            <a:spLocks/>
          </p:cNvSpPr>
          <p:nvPr/>
        </p:nvSpPr>
        <p:spPr>
          <a:xfrm>
            <a:off x="5339808" y="3179892"/>
            <a:ext cx="3130484" cy="82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S8 &lt;= A or (B or C); -- A+(B+C)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S9 &lt;= (A or B) or C; -- (A+B)+C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S10 &lt;= A and (B and C); -- A*(B*C)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S11 &lt;= (A and B) and C; -- (A*B)*C</a:t>
            </a:r>
            <a:endParaRPr lang="pt-BR" sz="1200" dirty="0">
              <a:solidFill>
                <a:schemeClr val="lt2"/>
              </a:solidFill>
              <a:latin typeface="Quantico" panose="020B0604020202020204" charset="0"/>
              <a:cs typeface="Arial"/>
              <a:sym typeface="Arial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ED3528AE-0B68-4E45-8577-CA1D303966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464" t="29209" r="68909" b="36118"/>
          <a:stretch/>
        </p:blipFill>
        <p:spPr>
          <a:xfrm>
            <a:off x="1352717" y="1845619"/>
            <a:ext cx="3587878" cy="2315255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915455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2468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B9DFBD7D-1C3D-48A3-98A6-E55D9F628506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8643E3A-C659-4E12-ADB3-81C66E3F0B1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Simulação</a:t>
            </a:r>
            <a:r>
              <a:rPr lang="pt-BR" dirty="0"/>
              <a:t> dos testes</a:t>
            </a:r>
            <a:endParaRPr lang="pt-BR"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3" name="Google Shape;256;p30">
            <a:extLst>
              <a:ext uri="{FF2B5EF4-FFF2-40B4-BE49-F238E27FC236}">
                <a16:creationId xmlns:a16="http://schemas.microsoft.com/office/drawing/2014/main" id="{9BDC0F77-DFD1-47F5-84D4-738BC3F507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40119" y="1877927"/>
            <a:ext cx="3130485" cy="19001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800" b="1" dirty="0"/>
              <a:t>OPERAÇÕES BOOLEANAS</a:t>
            </a: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chemeClr val="accent4"/>
                </a:solidFill>
              </a:rPr>
              <a:t>Distributiva</a:t>
            </a:r>
            <a:r>
              <a:rPr lang="pt-BR" sz="1800" dirty="0"/>
              <a:t> </a:t>
            </a:r>
          </a:p>
          <a:p>
            <a:pPr marL="228600" indent="-228600">
              <a:buFont typeface="Titillium Web Light"/>
              <a:buAutoNum type="arabicPeriod" startAt="5"/>
            </a:pPr>
            <a:r>
              <a:rPr lang="pt-BR" sz="1800" dirty="0"/>
              <a:t> </a:t>
            </a:r>
            <a:r>
              <a:rPr lang="pt-BR" sz="1600" dirty="0"/>
              <a:t>A · (B + C) = A · B + A · C</a:t>
            </a:r>
          </a:p>
          <a:p>
            <a:pPr marL="228600" indent="-228600">
              <a:buFont typeface="Titillium Web Light"/>
              <a:buAutoNum type="arabicPeriod" startAt="5"/>
            </a:pPr>
            <a:r>
              <a:rPr lang="pt-BR" sz="1600" dirty="0"/>
              <a:t> A + (B · C) = (A + B) · ( A + C) </a:t>
            </a:r>
            <a:endParaRPr lang="pt-BR" sz="1800" b="1" dirty="0">
              <a:solidFill>
                <a:schemeClr val="accent4"/>
              </a:solidFill>
            </a:endParaRPr>
          </a:p>
        </p:txBody>
      </p:sp>
      <p:sp>
        <p:nvSpPr>
          <p:cNvPr id="22" name="Google Shape;256;p30">
            <a:extLst>
              <a:ext uri="{FF2B5EF4-FFF2-40B4-BE49-F238E27FC236}">
                <a16:creationId xmlns:a16="http://schemas.microsoft.com/office/drawing/2014/main" id="{FE7422C2-2768-4C33-9D85-E4081E344B83}"/>
              </a:ext>
            </a:extLst>
          </p:cNvPr>
          <p:cNvSpPr txBox="1">
            <a:spLocks/>
          </p:cNvSpPr>
          <p:nvPr/>
        </p:nvSpPr>
        <p:spPr>
          <a:xfrm>
            <a:off x="5339807" y="3179892"/>
            <a:ext cx="3712043" cy="82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S12 &lt;= A and (B or C); -- A*(B+C)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S13 &lt;= (A and B) or (A and C); -- A*B + A*C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S14 &lt;= A or (B and C); -- A+(B*C)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S15 &lt;= (A or B) and (A or C); -- (A+B)*(A+C)</a:t>
            </a:r>
            <a:endParaRPr lang="pt-BR" sz="1200" dirty="0">
              <a:solidFill>
                <a:schemeClr val="lt2"/>
              </a:solidFill>
              <a:latin typeface="Quantico" panose="020B0604020202020204" charset="0"/>
              <a:cs typeface="Arial"/>
              <a:sym typeface="Arial"/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AC4B721B-5452-43BA-B580-11D3F795F2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35430" r="68435" b="32331"/>
          <a:stretch/>
        </p:blipFill>
        <p:spPr>
          <a:xfrm>
            <a:off x="1172099" y="1834761"/>
            <a:ext cx="3860646" cy="2388060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915455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289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B9DFBD7D-1C3D-48A3-98A6-E55D9F628506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8643E3A-C659-4E12-ADB3-81C66E3F0B1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Simulação</a:t>
            </a:r>
            <a:r>
              <a:rPr lang="pt-BR" dirty="0"/>
              <a:t> dos testes</a:t>
            </a:r>
            <a:endParaRPr lang="pt-BR"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3" name="Google Shape;256;p30">
            <a:extLst>
              <a:ext uri="{FF2B5EF4-FFF2-40B4-BE49-F238E27FC236}">
                <a16:creationId xmlns:a16="http://schemas.microsoft.com/office/drawing/2014/main" id="{9BDC0F77-DFD1-47F5-84D4-738BC3F507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40119" y="1877927"/>
            <a:ext cx="3130485" cy="19001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pt-BR" sz="1800" b="1" dirty="0"/>
              <a:t>TEOREMAS DE MORGAN </a:t>
            </a:r>
          </a:p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600" b="1" dirty="0">
                <a:solidFill>
                  <a:schemeClr val="accent4"/>
                </a:solidFill>
              </a:rPr>
              <a:t>1ª Lei de Morgan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t-BR" sz="1600" dirty="0"/>
              <a:t>    (A · B)’ = A’ + B’</a:t>
            </a:r>
          </a:p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600" b="1" dirty="0">
                <a:solidFill>
                  <a:schemeClr val="accent4"/>
                </a:solidFill>
              </a:rPr>
              <a:t>2ª Lei de Morgan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t-BR" sz="1600" dirty="0"/>
              <a:t>    (A + B)’ = A’ · B’</a:t>
            </a:r>
            <a:endParaRPr lang="pt-BR" sz="1600" b="1" dirty="0">
              <a:solidFill>
                <a:schemeClr val="accent4"/>
              </a:solidFill>
            </a:endParaRPr>
          </a:p>
        </p:txBody>
      </p:sp>
      <p:sp>
        <p:nvSpPr>
          <p:cNvPr id="22" name="Google Shape;256;p30">
            <a:extLst>
              <a:ext uri="{FF2B5EF4-FFF2-40B4-BE49-F238E27FC236}">
                <a16:creationId xmlns:a16="http://schemas.microsoft.com/office/drawing/2014/main" id="{FE7422C2-2768-4C33-9D85-E4081E344B83}"/>
              </a:ext>
            </a:extLst>
          </p:cNvPr>
          <p:cNvSpPr txBox="1">
            <a:spLocks/>
          </p:cNvSpPr>
          <p:nvPr/>
        </p:nvSpPr>
        <p:spPr>
          <a:xfrm>
            <a:off x="5336209" y="3236517"/>
            <a:ext cx="3712043" cy="82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S16 &lt;= not(A and B); -- (A*B)'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S17 &lt;= not(A) or not(B); -- A'+B'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S18 &lt;= not(A or B); -- (A+B)'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S19 &lt;= not(A) and not(B); -- A'*B'</a:t>
            </a:r>
            <a:endParaRPr lang="pt-BR" sz="1200" dirty="0">
              <a:solidFill>
                <a:schemeClr val="lt2"/>
              </a:solidFill>
              <a:latin typeface="Quantico" panose="020B0604020202020204" charset="0"/>
              <a:cs typeface="Arial"/>
              <a:sym typeface="Arial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675CBCD9-B774-4B7B-8329-6EA01C624C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688" t="41281" r="68694" b="29749"/>
          <a:stretch/>
        </p:blipFill>
        <p:spPr>
          <a:xfrm>
            <a:off x="1375375" y="1892103"/>
            <a:ext cx="3630757" cy="2330717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915455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5999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Laboratório 02</a:t>
            </a:r>
            <a:endParaRPr dirty="0"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975250" y="2855725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CIRCUITOS LÓGICOS</a:t>
            </a:r>
            <a:endParaRPr dirty="0"/>
          </a:p>
        </p:txBody>
      </p:sp>
      <p:grpSp>
        <p:nvGrpSpPr>
          <p:cNvPr id="10" name="Google Shape;771;p38">
            <a:extLst>
              <a:ext uri="{FF2B5EF4-FFF2-40B4-BE49-F238E27FC236}">
                <a16:creationId xmlns:a16="http://schemas.microsoft.com/office/drawing/2014/main" id="{7B5137B4-E467-4851-B824-9D3B785A4EC3}"/>
              </a:ext>
            </a:extLst>
          </p:cNvPr>
          <p:cNvGrpSpPr/>
          <p:nvPr/>
        </p:nvGrpSpPr>
        <p:grpSpPr>
          <a:xfrm>
            <a:off x="1103370" y="1562744"/>
            <a:ext cx="452420" cy="433992"/>
            <a:chOff x="5233525" y="4954450"/>
            <a:chExt cx="538275" cy="516350"/>
          </a:xfrm>
        </p:grpSpPr>
        <p:sp>
          <p:nvSpPr>
            <p:cNvPr id="11" name="Google Shape;772;p38">
              <a:extLst>
                <a:ext uri="{FF2B5EF4-FFF2-40B4-BE49-F238E27FC236}">
                  <a16:creationId xmlns:a16="http://schemas.microsoft.com/office/drawing/2014/main" id="{32CFD890-E30C-4150-B46D-0C3CAA00FF80}"/>
                </a:ext>
              </a:extLst>
            </p:cNvPr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3;p38">
              <a:extLst>
                <a:ext uri="{FF2B5EF4-FFF2-40B4-BE49-F238E27FC236}">
                  <a16:creationId xmlns:a16="http://schemas.microsoft.com/office/drawing/2014/main" id="{E28D4723-94BD-4612-B4D7-0AEEAE4A7BE2}"/>
                </a:ext>
              </a:extLst>
            </p:cNvPr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4;p38">
              <a:extLst>
                <a:ext uri="{FF2B5EF4-FFF2-40B4-BE49-F238E27FC236}">
                  <a16:creationId xmlns:a16="http://schemas.microsoft.com/office/drawing/2014/main" id="{1ED3688D-986D-48FC-9EA3-0FEDBF81F7A7}"/>
                </a:ext>
              </a:extLst>
            </p:cNvPr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5;p38">
              <a:extLst>
                <a:ext uri="{FF2B5EF4-FFF2-40B4-BE49-F238E27FC236}">
                  <a16:creationId xmlns:a16="http://schemas.microsoft.com/office/drawing/2014/main" id="{777CDF73-49EF-4600-9A7D-5AFAA33BF2BC}"/>
                </a:ext>
              </a:extLst>
            </p:cNvPr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6;p38">
              <a:extLst>
                <a:ext uri="{FF2B5EF4-FFF2-40B4-BE49-F238E27FC236}">
                  <a16:creationId xmlns:a16="http://schemas.microsoft.com/office/drawing/2014/main" id="{36CF3EC5-E38F-40B5-82C0-30A1146BD5BC}"/>
                </a:ext>
              </a:extLst>
            </p:cNvPr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77;p38">
              <a:extLst>
                <a:ext uri="{FF2B5EF4-FFF2-40B4-BE49-F238E27FC236}">
                  <a16:creationId xmlns:a16="http://schemas.microsoft.com/office/drawing/2014/main" id="{8CB16F95-8463-440C-8EDE-21719E8AE84B}"/>
                </a:ext>
              </a:extLst>
            </p:cNvPr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78;p38">
              <a:extLst>
                <a:ext uri="{FF2B5EF4-FFF2-40B4-BE49-F238E27FC236}">
                  <a16:creationId xmlns:a16="http://schemas.microsoft.com/office/drawing/2014/main" id="{AFAD5EE2-9533-4CE3-B7DD-A3DB7C649540}"/>
                </a:ext>
              </a:extLst>
            </p:cNvPr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79;p38">
              <a:extLst>
                <a:ext uri="{FF2B5EF4-FFF2-40B4-BE49-F238E27FC236}">
                  <a16:creationId xmlns:a16="http://schemas.microsoft.com/office/drawing/2014/main" id="{0C0652E4-7980-492B-B57D-A4AAE8AC8A38}"/>
                </a:ext>
              </a:extLst>
            </p:cNvPr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780;p38">
              <a:extLst>
                <a:ext uri="{FF2B5EF4-FFF2-40B4-BE49-F238E27FC236}">
                  <a16:creationId xmlns:a16="http://schemas.microsoft.com/office/drawing/2014/main" id="{24664D47-A9D7-4D51-B4D4-1F0313C18A7B}"/>
                </a:ext>
              </a:extLst>
            </p:cNvPr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1;p38">
              <a:extLst>
                <a:ext uri="{FF2B5EF4-FFF2-40B4-BE49-F238E27FC236}">
                  <a16:creationId xmlns:a16="http://schemas.microsoft.com/office/drawing/2014/main" id="{FFF0F89B-D54A-40F0-BF47-1DCF790087C7}"/>
                </a:ext>
              </a:extLst>
            </p:cNvPr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2;p38">
              <a:extLst>
                <a:ext uri="{FF2B5EF4-FFF2-40B4-BE49-F238E27FC236}">
                  <a16:creationId xmlns:a16="http://schemas.microsoft.com/office/drawing/2014/main" id="{9A212834-6863-4BA9-8304-45D2881A8D84}"/>
                </a:ext>
              </a:extLst>
            </p:cNvPr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65295659-4CC2-4907-841E-1AE362F9D13B}"/>
              </a:ext>
            </a:extLst>
          </p:cNvPr>
          <p:cNvSpPr txBox="1"/>
          <p:nvPr/>
        </p:nvSpPr>
        <p:spPr>
          <a:xfrm>
            <a:off x="919409" y="3556722"/>
            <a:ext cx="5161822" cy="14619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1" fontAlgn="auto" latinLnBrk="0" hangingPunct="1">
              <a:spcBef>
                <a:spcPts val="600"/>
              </a:spcBef>
              <a:buClr>
                <a:schemeClr val="dk1"/>
              </a:buClr>
              <a:buSzPts val="1100"/>
              <a:tabLst/>
              <a:defRPr/>
            </a:pPr>
            <a:r>
              <a:rPr lang="pt-BR" b="1" dirty="0">
                <a:solidFill>
                  <a:schemeClr val="lt1"/>
                </a:solidFill>
                <a:latin typeface="Titillium Web Light"/>
                <a:sym typeface="Titillium Web Light"/>
              </a:rPr>
              <a:t>Objetivos:</a:t>
            </a:r>
          </a:p>
          <a:p>
            <a:pPr marL="171450" indent="-171450">
              <a:spcBef>
                <a:spcPts val="600"/>
              </a:spcBef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  <a:defRPr/>
            </a:pPr>
            <a:r>
              <a:rPr lang="pt-BR" sz="1200" dirty="0">
                <a:solidFill>
                  <a:schemeClr val="bg1"/>
                </a:solidFill>
                <a:latin typeface="Titillium Web Light"/>
              </a:rPr>
              <a:t>Construir circuitos complexos a partir de portas lógicas simples; </a:t>
            </a:r>
          </a:p>
          <a:p>
            <a:pPr marL="171450" indent="-171450">
              <a:spcBef>
                <a:spcPts val="600"/>
              </a:spcBef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  <a:defRPr/>
            </a:pPr>
            <a:r>
              <a:rPr lang="pt-BR" sz="1200" dirty="0">
                <a:solidFill>
                  <a:schemeClr val="bg1"/>
                </a:solidFill>
                <a:latin typeface="Titillium Web Light"/>
              </a:rPr>
              <a:t>Testar a utilização do VHDL como ferramenta para criar problemas complexos a partir de subprojetos;</a:t>
            </a:r>
          </a:p>
          <a:p>
            <a:pPr marL="171450" indent="-171450">
              <a:spcBef>
                <a:spcPts val="600"/>
              </a:spcBef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  <a:defRPr/>
            </a:pPr>
            <a:r>
              <a:rPr lang="pt-BR" sz="1200" dirty="0">
                <a:solidFill>
                  <a:schemeClr val="bg1"/>
                </a:solidFill>
                <a:latin typeface="Titillium Web Light"/>
              </a:rPr>
              <a:t>Por em prática conceitos aprendidos na disciplina Circuitos Digitais - Teoria. </a:t>
            </a:r>
            <a:endParaRPr lang="en-US" sz="1200" dirty="0">
              <a:solidFill>
                <a:schemeClr val="bg1"/>
              </a:solidFill>
              <a:latin typeface="Titillium Web Light"/>
              <a:sym typeface="Titillium Web Light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4AAC53E-40DB-4EE7-968E-E7276C5675DF}"/>
              </a:ext>
            </a:extLst>
          </p:cNvPr>
          <p:cNvSpPr txBox="1"/>
          <p:nvPr/>
        </p:nvSpPr>
        <p:spPr>
          <a:xfrm>
            <a:off x="8576930" y="4749210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8021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Tabela Verdade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01 - C</a:t>
            </a:r>
            <a:r>
              <a:rPr lang="pt-BR" sz="1200" dirty="0" err="1">
                <a:solidFill>
                  <a:schemeClr val="lt2"/>
                </a:solidFill>
                <a:latin typeface="Titillium Web Light"/>
              </a:rPr>
              <a:t>ircuito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 que conta o número de 1s presente em três entradas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D3E7CCB-2378-4DC5-A0BD-D226957B30EB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graphicFrame>
        <p:nvGraphicFramePr>
          <p:cNvPr id="22" name="Google Shape;201;p25">
            <a:extLst>
              <a:ext uri="{FF2B5EF4-FFF2-40B4-BE49-F238E27FC236}">
                <a16:creationId xmlns:a16="http://schemas.microsoft.com/office/drawing/2014/main" id="{9438B30F-EC72-40A7-831C-7E587D32E0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2080915"/>
              </p:ext>
            </p:extLst>
          </p:nvPr>
        </p:nvGraphicFramePr>
        <p:xfrm>
          <a:off x="1321932" y="1458867"/>
          <a:ext cx="6500035" cy="3154590"/>
        </p:xfrm>
        <a:graphic>
          <a:graphicData uri="http://schemas.openxmlformats.org/drawingml/2006/table">
            <a:tbl>
              <a:tblPr>
                <a:noFill/>
                <a:tableStyleId>{478DFEC2-9ADE-4F89-B062-7612BAD287C1}</a:tableStyleId>
              </a:tblPr>
              <a:tblGrid>
                <a:gridCol w="13000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0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00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0007">
                  <a:extLst>
                    <a:ext uri="{9D8B030D-6E8A-4147-A177-3AD203B41FA5}">
                      <a16:colId xmlns:a16="http://schemas.microsoft.com/office/drawing/2014/main" val="3655180692"/>
                    </a:ext>
                  </a:extLst>
                </a:gridCol>
                <a:gridCol w="1300007">
                  <a:extLst>
                    <a:ext uri="{9D8B030D-6E8A-4147-A177-3AD203B41FA5}">
                      <a16:colId xmlns:a16="http://schemas.microsoft.com/office/drawing/2014/main" val="2856226962"/>
                    </a:ext>
                  </a:extLst>
                </a:gridCol>
              </a:tblGrid>
              <a:tr h="3490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A</a:t>
                      </a:r>
                      <a:endParaRPr sz="12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B</a:t>
                      </a:r>
                      <a:endParaRPr sz="12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C</a:t>
                      </a:r>
                      <a:endParaRPr sz="12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S1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S2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0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90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90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7234971"/>
                  </a:ext>
                </a:extLst>
              </a:tr>
              <a:tr h="3490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695606"/>
                  </a:ext>
                </a:extLst>
              </a:tr>
              <a:tr h="3490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8871026"/>
                  </a:ext>
                </a:extLst>
              </a:tr>
              <a:tr h="3490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957471"/>
                  </a:ext>
                </a:extLst>
              </a:tr>
              <a:tr h="3490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7636899"/>
                  </a:ext>
                </a:extLst>
              </a:tr>
              <a:tr h="3490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tx2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400" dirty="0">
                        <a:solidFill>
                          <a:schemeClr val="tx2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2069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536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Laboratório 01</a:t>
            </a:r>
            <a:endParaRPr dirty="0"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975250" y="2855725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CIRCUITOS LÓGICOS</a:t>
            </a:r>
            <a:endParaRPr dirty="0"/>
          </a:p>
        </p:txBody>
      </p:sp>
      <p:grpSp>
        <p:nvGrpSpPr>
          <p:cNvPr id="10" name="Google Shape;771;p38">
            <a:extLst>
              <a:ext uri="{FF2B5EF4-FFF2-40B4-BE49-F238E27FC236}">
                <a16:creationId xmlns:a16="http://schemas.microsoft.com/office/drawing/2014/main" id="{7B5137B4-E467-4851-B824-9D3B785A4EC3}"/>
              </a:ext>
            </a:extLst>
          </p:cNvPr>
          <p:cNvGrpSpPr/>
          <p:nvPr/>
        </p:nvGrpSpPr>
        <p:grpSpPr>
          <a:xfrm>
            <a:off x="1103370" y="1562744"/>
            <a:ext cx="452420" cy="433992"/>
            <a:chOff x="5233525" y="4954450"/>
            <a:chExt cx="538275" cy="516350"/>
          </a:xfrm>
        </p:grpSpPr>
        <p:sp>
          <p:nvSpPr>
            <p:cNvPr id="11" name="Google Shape;772;p38">
              <a:extLst>
                <a:ext uri="{FF2B5EF4-FFF2-40B4-BE49-F238E27FC236}">
                  <a16:creationId xmlns:a16="http://schemas.microsoft.com/office/drawing/2014/main" id="{32CFD890-E30C-4150-B46D-0C3CAA00FF80}"/>
                </a:ext>
              </a:extLst>
            </p:cNvPr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3;p38">
              <a:extLst>
                <a:ext uri="{FF2B5EF4-FFF2-40B4-BE49-F238E27FC236}">
                  <a16:creationId xmlns:a16="http://schemas.microsoft.com/office/drawing/2014/main" id="{E28D4723-94BD-4612-B4D7-0AEEAE4A7BE2}"/>
                </a:ext>
              </a:extLst>
            </p:cNvPr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4;p38">
              <a:extLst>
                <a:ext uri="{FF2B5EF4-FFF2-40B4-BE49-F238E27FC236}">
                  <a16:creationId xmlns:a16="http://schemas.microsoft.com/office/drawing/2014/main" id="{1ED3688D-986D-48FC-9EA3-0FEDBF81F7A7}"/>
                </a:ext>
              </a:extLst>
            </p:cNvPr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5;p38">
              <a:extLst>
                <a:ext uri="{FF2B5EF4-FFF2-40B4-BE49-F238E27FC236}">
                  <a16:creationId xmlns:a16="http://schemas.microsoft.com/office/drawing/2014/main" id="{777CDF73-49EF-4600-9A7D-5AFAA33BF2BC}"/>
                </a:ext>
              </a:extLst>
            </p:cNvPr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6;p38">
              <a:extLst>
                <a:ext uri="{FF2B5EF4-FFF2-40B4-BE49-F238E27FC236}">
                  <a16:creationId xmlns:a16="http://schemas.microsoft.com/office/drawing/2014/main" id="{36CF3EC5-E38F-40B5-82C0-30A1146BD5BC}"/>
                </a:ext>
              </a:extLst>
            </p:cNvPr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77;p38">
              <a:extLst>
                <a:ext uri="{FF2B5EF4-FFF2-40B4-BE49-F238E27FC236}">
                  <a16:creationId xmlns:a16="http://schemas.microsoft.com/office/drawing/2014/main" id="{8CB16F95-8463-440C-8EDE-21719E8AE84B}"/>
                </a:ext>
              </a:extLst>
            </p:cNvPr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78;p38">
              <a:extLst>
                <a:ext uri="{FF2B5EF4-FFF2-40B4-BE49-F238E27FC236}">
                  <a16:creationId xmlns:a16="http://schemas.microsoft.com/office/drawing/2014/main" id="{AFAD5EE2-9533-4CE3-B7DD-A3DB7C649540}"/>
                </a:ext>
              </a:extLst>
            </p:cNvPr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79;p38">
              <a:extLst>
                <a:ext uri="{FF2B5EF4-FFF2-40B4-BE49-F238E27FC236}">
                  <a16:creationId xmlns:a16="http://schemas.microsoft.com/office/drawing/2014/main" id="{0C0652E4-7980-492B-B57D-A4AAE8AC8A38}"/>
                </a:ext>
              </a:extLst>
            </p:cNvPr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780;p38">
              <a:extLst>
                <a:ext uri="{FF2B5EF4-FFF2-40B4-BE49-F238E27FC236}">
                  <a16:creationId xmlns:a16="http://schemas.microsoft.com/office/drawing/2014/main" id="{24664D47-A9D7-4D51-B4D4-1F0313C18A7B}"/>
                </a:ext>
              </a:extLst>
            </p:cNvPr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1;p38">
              <a:extLst>
                <a:ext uri="{FF2B5EF4-FFF2-40B4-BE49-F238E27FC236}">
                  <a16:creationId xmlns:a16="http://schemas.microsoft.com/office/drawing/2014/main" id="{FFF0F89B-D54A-40F0-BF47-1DCF790087C7}"/>
                </a:ext>
              </a:extLst>
            </p:cNvPr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2;p38">
              <a:extLst>
                <a:ext uri="{FF2B5EF4-FFF2-40B4-BE49-F238E27FC236}">
                  <a16:creationId xmlns:a16="http://schemas.microsoft.com/office/drawing/2014/main" id="{9A212834-6863-4BA9-8304-45D2881A8D84}"/>
                </a:ext>
              </a:extLst>
            </p:cNvPr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65295659-4CC2-4907-841E-1AE362F9D13B}"/>
              </a:ext>
            </a:extLst>
          </p:cNvPr>
          <p:cNvSpPr txBox="1"/>
          <p:nvPr/>
        </p:nvSpPr>
        <p:spPr>
          <a:xfrm>
            <a:off x="919409" y="3556722"/>
            <a:ext cx="5161822" cy="127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1" fontAlgn="auto" latinLnBrk="0" hangingPunct="1">
              <a:spcBef>
                <a:spcPts val="600"/>
              </a:spcBef>
              <a:buClr>
                <a:schemeClr val="dk1"/>
              </a:buClr>
              <a:buSzPts val="1100"/>
              <a:tabLst/>
              <a:defRPr/>
            </a:pPr>
            <a:r>
              <a:rPr lang="pt-BR" b="1" dirty="0">
                <a:solidFill>
                  <a:schemeClr val="lt1"/>
                </a:solidFill>
                <a:latin typeface="Titillium Web Light"/>
                <a:sym typeface="Titillium Web Light"/>
              </a:rPr>
              <a:t>Objetivos: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  <a:tabLst/>
              <a:defRPr/>
            </a:pPr>
            <a:r>
              <a:rPr lang="pt-BR" sz="1200" dirty="0">
                <a:solidFill>
                  <a:schemeClr val="bg1"/>
                </a:solidFill>
                <a:latin typeface="Titillium Web Light"/>
                <a:sym typeface="Titillium Web Light"/>
              </a:rPr>
              <a:t>Treinar os conceitos de portas lógicas, circuitos lógicos, funções booleanas e tabelas da verdade;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  <a:tabLst/>
              <a:defRPr/>
            </a:pPr>
            <a:r>
              <a:rPr lang="pt-BR" sz="1200" dirty="0">
                <a:solidFill>
                  <a:schemeClr val="lt1"/>
                </a:solidFill>
                <a:latin typeface="Titillium Web Light"/>
                <a:sym typeface="Titillium Web Light"/>
              </a:rPr>
              <a:t>Provar algumas das propriedades da álgebra booleana;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  <a:tabLst/>
              <a:defRPr/>
            </a:pPr>
            <a:r>
              <a:rPr lang="pt-BR" sz="1200" dirty="0">
                <a:solidFill>
                  <a:schemeClr val="lt1"/>
                </a:solidFill>
                <a:latin typeface="Titillium Web Light"/>
                <a:sym typeface="Titillium Web Light"/>
              </a:rPr>
              <a:t>Treinar a programação em VHDL de entidades básicas. </a:t>
            </a:r>
            <a:endParaRPr lang="en-US" sz="1200" dirty="0">
              <a:solidFill>
                <a:schemeClr val="lt1"/>
              </a:solidFill>
              <a:latin typeface="Titillium Web Light"/>
              <a:sym typeface="Titillium Web Light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4AAC53E-40DB-4EE7-968E-E7276C5675DF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B9DFBD7D-1C3D-48A3-98A6-E55D9F628506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8643E3A-C659-4E12-ADB3-81C66E3F0B1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02 - C</a:t>
            </a:r>
            <a:r>
              <a:rPr lang="pt-BR" sz="1200" dirty="0" err="1">
                <a:solidFill>
                  <a:schemeClr val="lt2"/>
                </a:solidFill>
                <a:latin typeface="Titillium Web Light"/>
              </a:rPr>
              <a:t>ircuito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 que conta o número de 1s presente em três entradas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Equação do circuito</a:t>
            </a:r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Google Shape;256;p30">
                <a:extLst>
                  <a:ext uri="{FF2B5EF4-FFF2-40B4-BE49-F238E27FC236}">
                    <a16:creationId xmlns:a16="http://schemas.microsoft.com/office/drawing/2014/main" id="{9BDC0F77-DFD1-47F5-84D4-738BC3F5071E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152734" y="2015262"/>
                <a:ext cx="3130485" cy="1915436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BC + A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C + AB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C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 + ABC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BC + A(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C + B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C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 + BC)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BC + A(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C + B(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C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 + C))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BC + A(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C + B</a:t>
                </a:r>
                <a:r>
                  <a:rPr lang="pt-BR" sz="1800" dirty="0"/>
                  <a:t> </a:t>
                </a:r>
                <a:r>
                  <a:rPr lang="pt-BR" sz="1800" dirty="0">
                    <a:solidFill>
                      <a:schemeClr val="bg1"/>
                    </a:solidFill>
                  </a:rPr>
                  <a:t>·</a:t>
                </a:r>
                <a:r>
                  <a:rPr lang="pt-BR" sz="1800" dirty="0"/>
                  <a:t> </a:t>
                </a:r>
                <a:r>
                  <a:rPr lang="pt-BR" sz="1800" dirty="0">
                    <a:latin typeface="Titillium Web" panose="020B0604020202020204" charset="0"/>
                  </a:rPr>
                  <a:t>1)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BC + A(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C + B)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BC + A((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 + B)(C + B))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BC + A(1</a:t>
                </a:r>
                <a:r>
                  <a:rPr lang="pt-BR" sz="1800" dirty="0"/>
                  <a:t> </a:t>
                </a:r>
                <a:r>
                  <a:rPr lang="pt-BR" sz="1800" dirty="0">
                    <a:solidFill>
                      <a:schemeClr val="bg1"/>
                    </a:solidFill>
                  </a:rPr>
                  <a:t>·</a:t>
                </a:r>
                <a:r>
                  <a:rPr lang="pt-BR" sz="1800" dirty="0"/>
                  <a:t> </a:t>
                </a:r>
                <a:r>
                  <a:rPr lang="pt-BR" sz="1800" dirty="0">
                    <a:latin typeface="Titillium Web" panose="020B0604020202020204" charset="0"/>
                  </a:rPr>
                  <a:t>(C + B))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BC + A(C + B)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lvl="0" indent="0">
                  <a:spcBef>
                    <a:spcPts val="200"/>
                  </a:spcBef>
                  <a:buNone/>
                </a:pPr>
                <a:endParaRPr lang="pt-BR" sz="1800" dirty="0"/>
              </a:p>
            </p:txBody>
          </p:sp>
        </mc:Choice>
        <mc:Fallback xmlns="">
          <p:sp>
            <p:nvSpPr>
              <p:cNvPr id="23" name="Google Shape;256;p30">
                <a:extLst>
                  <a:ext uri="{FF2B5EF4-FFF2-40B4-BE49-F238E27FC236}">
                    <a16:creationId xmlns:a16="http://schemas.microsoft.com/office/drawing/2014/main" id="{9BDC0F77-DFD1-47F5-84D4-738BC3F5071E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152734" y="2015262"/>
                <a:ext cx="3130485" cy="1915436"/>
              </a:xfrm>
              <a:prstGeom prst="rect">
                <a:avLst/>
              </a:prstGeom>
              <a:blipFill>
                <a:blip r:embed="rId3"/>
                <a:stretch>
                  <a:fillRect l="-4475" t="-2229" b="-3471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Google Shape;256;p30">
                <a:extLst>
                  <a:ext uri="{FF2B5EF4-FFF2-40B4-BE49-F238E27FC236}">
                    <a16:creationId xmlns:a16="http://schemas.microsoft.com/office/drawing/2014/main" id="{3873763A-9878-4C9B-9F1B-EE5E8E8BC3A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60783" y="2150117"/>
                <a:ext cx="4033756" cy="22304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5560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lt2"/>
                  </a:buClr>
                  <a:buSzPts val="2000"/>
                  <a:buFont typeface="Titillium Web Light"/>
                  <a:buChar char="▫"/>
                  <a:defRPr sz="2000" b="0" i="0" u="none" strike="noStrike" cap="none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defRPr>
                </a:lvl1pPr>
                <a:lvl2pPr marL="914400" marR="0" lvl="1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6"/>
                  </a:buClr>
                  <a:buSzPts val="2000"/>
                  <a:buFont typeface="Titillium Web Light"/>
                  <a:buChar char="▫"/>
                  <a:defRPr sz="2000" b="0" i="0" u="none" strike="noStrike" cap="none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defRPr>
                </a:lvl2pPr>
                <a:lvl3pPr marL="1371600" marR="0" lvl="2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2000"/>
                  <a:buFont typeface="Titillium Web Light"/>
                  <a:buChar char="▫"/>
                  <a:defRPr sz="2000" b="0" i="0" u="none" strike="noStrike" cap="none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defRPr>
                </a:lvl3pPr>
                <a:lvl4pPr marL="1828800" marR="0" lvl="3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4"/>
                  </a:buClr>
                  <a:buSzPts val="2000"/>
                  <a:buFont typeface="Titillium Web Light"/>
                  <a:buChar char="▫"/>
                  <a:defRPr sz="2000" b="0" i="0" u="none" strike="noStrike" cap="none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defRPr>
                </a:lvl4pPr>
                <a:lvl5pPr marL="2286000" marR="0" lvl="4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000"/>
                  <a:buFont typeface="Titillium Web Light"/>
                  <a:buChar char="▫"/>
                  <a:defRPr sz="2000" b="0" i="0" u="none" strike="noStrike" cap="none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defRPr>
                </a:lvl5pPr>
                <a:lvl6pPr marL="2743200" marR="0" lvl="5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000"/>
                  <a:buFont typeface="Titillium Web Light"/>
                  <a:buChar char="▫"/>
                  <a:defRPr sz="2000" b="0" i="0" u="none" strike="noStrike" cap="none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defRPr>
                </a:lvl6pPr>
                <a:lvl7pPr marL="3200400" marR="0" lvl="6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000"/>
                  <a:buFont typeface="Titillium Web Light"/>
                  <a:buChar char="▫"/>
                  <a:defRPr sz="2000" b="0" i="0" u="none" strike="noStrike" cap="none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defRPr>
                </a:lvl7pPr>
                <a:lvl8pPr marL="3657600" marR="0" lvl="7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000"/>
                  <a:buFont typeface="Titillium Web Light"/>
                  <a:buChar char="▫"/>
                  <a:defRPr sz="2000" b="0" i="0" u="none" strike="noStrike" cap="none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defRPr>
                </a:lvl8pPr>
                <a:lvl9pPr marL="4114800" marR="0" lvl="8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000"/>
                  <a:buFont typeface="Titillium Web Light"/>
                  <a:buChar char="▫"/>
                  <a:defRPr sz="2000" b="0" i="0" u="none" strike="noStrike" cap="none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defRPr>
                </a:lvl9pPr>
              </a:lstStyle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BC + AC + AB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C(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B + A) + AB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C((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1800" dirty="0"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 + A)(B + A))+ AB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C(1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pt-BR" sz="1800" dirty="0">
                        <a:solidFill>
                          <a:schemeClr val="bg1"/>
                        </a:solidFill>
                      </a:rPr>
                      <m:t>·</m:t>
                    </m:r>
                  </m:oMath>
                </a14:m>
                <a:r>
                  <a:rPr lang="pt-BR" sz="1800" dirty="0">
                    <a:latin typeface="Titillium Web" panose="020B0604020202020204" charset="0"/>
                  </a:rPr>
                  <a:t> (B + A))+ AB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sz="1800" dirty="0">
                    <a:latin typeface="Titillium Web" panose="020B0604020202020204" charset="0"/>
                  </a:rPr>
                  <a:t>S1 = C(B + A)+ AB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dirty="0">
                    <a:solidFill>
                      <a:schemeClr val="tx2"/>
                    </a:solidFill>
                    <a:latin typeface="Titillium Web" panose="020B0604020202020204" charset="0"/>
                  </a:rPr>
                  <a:t>S1 =  AC + CB + AB</a:t>
                </a:r>
              </a:p>
              <a:p>
                <a:pPr marL="0" indent="0">
                  <a:spcBef>
                    <a:spcPts val="200"/>
                  </a:spcBef>
                  <a:buNone/>
                </a:pPr>
                <a:r>
                  <a:rPr lang="pt-BR" dirty="0">
                    <a:solidFill>
                      <a:schemeClr val="tx2"/>
                    </a:solidFill>
                  </a:rPr>
                  <a:t>S2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200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sz="2000" dirty="0">
                            <a:solidFill>
                              <a:schemeClr val="tx2"/>
                            </a:solidFill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  <m:acc>
                      <m:accPr>
                        <m:chr m:val="̅"/>
                        <m:ctrlPr>
                          <a:rPr lang="pt-BR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dirty="0">
                            <a:solidFill>
                              <a:schemeClr val="tx2"/>
                            </a:solidFill>
                            <a:latin typeface="Titillium Web" panose="020B0604020202020204" charset="0"/>
                          </a:rPr>
                          <m:t>B</m:t>
                        </m:r>
                      </m:e>
                    </m:acc>
                  </m:oMath>
                </a14:m>
                <a:r>
                  <a:rPr lang="pt-BR" dirty="0">
                    <a:solidFill>
                      <a:schemeClr val="tx2"/>
                    </a:solidFill>
                  </a:rPr>
                  <a:t>C +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dirty="0">
                            <a:solidFill>
                              <a:schemeClr val="tx2"/>
                            </a:solidFill>
                            <a:latin typeface="Titillium Web" panose="020B0604020202020204" charset="0"/>
                          </a:rPr>
                          <m:t>A</m:t>
                        </m:r>
                      </m:e>
                    </m:acc>
                  </m:oMath>
                </a14:m>
                <a:r>
                  <a:rPr lang="pt-BR" dirty="0">
                    <a:solidFill>
                      <a:schemeClr val="tx2"/>
                    </a:solidFill>
                  </a:rPr>
                  <a:t>B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dirty="0">
                            <a:solidFill>
                              <a:schemeClr val="tx2"/>
                            </a:solidFill>
                            <a:latin typeface="Titillium Web" panose="020B0604020202020204" charset="0"/>
                          </a:rPr>
                          <m:t>C</m:t>
                        </m:r>
                      </m:e>
                    </m:acc>
                  </m:oMath>
                </a14:m>
                <a:r>
                  <a:rPr lang="pt-BR" dirty="0">
                    <a:solidFill>
                      <a:schemeClr val="tx2"/>
                    </a:solidFill>
                  </a:rPr>
                  <a:t> + A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dirty="0">
                            <a:solidFill>
                              <a:schemeClr val="tx2"/>
                            </a:solidFill>
                            <a:latin typeface="Titillium Web" panose="020B0604020202020204" charset="0"/>
                          </a:rPr>
                          <m:t>B</m:t>
                        </m:r>
                      </m:e>
                    </m:acc>
                    <m:acc>
                      <m:accPr>
                        <m:chr m:val="̅"/>
                        <m:ctrlPr>
                          <a:rPr lang="pt-BR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pt-BR" dirty="0">
                            <a:solidFill>
                              <a:schemeClr val="tx2"/>
                            </a:solidFill>
                            <a:latin typeface="Titillium Web" panose="020B0604020202020204" charset="0"/>
                          </a:rPr>
                          <m:t>C</m:t>
                        </m:r>
                      </m:e>
                    </m:acc>
                  </m:oMath>
                </a14:m>
                <a:r>
                  <a:rPr lang="pt-BR" dirty="0">
                    <a:solidFill>
                      <a:schemeClr val="tx2"/>
                    </a:solidFill>
                  </a:rPr>
                  <a:t> + ABC</a:t>
                </a:r>
                <a:endParaRPr lang="pt-BR" dirty="0">
                  <a:solidFill>
                    <a:schemeClr val="tx2"/>
                  </a:solidFill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Font typeface="Titillium Web Light"/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Font typeface="Titillium Web Light"/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Font typeface="Titillium Web Light"/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Font typeface="Titillium Web Light"/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Font typeface="Titillium Web Light"/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Font typeface="Titillium Web Light"/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Font typeface="Titillium Web Light"/>
                  <a:buNone/>
                </a:pPr>
                <a:endParaRPr lang="pt-BR" sz="1800" dirty="0">
                  <a:latin typeface="Titillium Web" panose="020B0604020202020204" charset="0"/>
                </a:endParaRPr>
              </a:p>
              <a:p>
                <a:pPr marL="0" indent="0">
                  <a:spcBef>
                    <a:spcPts val="200"/>
                  </a:spcBef>
                  <a:buFont typeface="Titillium Web Light"/>
                  <a:buNone/>
                </a:pPr>
                <a:endParaRPr lang="pt-BR" sz="1800" dirty="0"/>
              </a:p>
            </p:txBody>
          </p:sp>
        </mc:Choice>
        <mc:Fallback xmlns="">
          <p:sp>
            <p:nvSpPr>
              <p:cNvPr id="21" name="Google Shape;256;p30">
                <a:extLst>
                  <a:ext uri="{FF2B5EF4-FFF2-40B4-BE49-F238E27FC236}">
                    <a16:creationId xmlns:a16="http://schemas.microsoft.com/office/drawing/2014/main" id="{3873763A-9878-4C9B-9F1B-EE5E8E8BC3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783" y="2150117"/>
                <a:ext cx="4033756" cy="2230497"/>
              </a:xfrm>
              <a:prstGeom prst="rect">
                <a:avLst/>
              </a:prstGeom>
              <a:blipFill>
                <a:blip r:embed="rId4"/>
                <a:stretch>
                  <a:fillRect l="-3776" t="-1913" b="-437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Google Shape;243;p29">
            <a:extLst>
              <a:ext uri="{FF2B5EF4-FFF2-40B4-BE49-F238E27FC236}">
                <a16:creationId xmlns:a16="http://schemas.microsoft.com/office/drawing/2014/main" id="{8D33BB72-A690-4395-A379-D7583BFA03FF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7" name="Google Shape;246;p29">
            <a:extLst>
              <a:ext uri="{FF2B5EF4-FFF2-40B4-BE49-F238E27FC236}">
                <a16:creationId xmlns:a16="http://schemas.microsoft.com/office/drawing/2014/main" id="{EBE54520-42FC-48BD-9865-07BADD8B7532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9;p29">
            <a:extLst>
              <a:ext uri="{FF2B5EF4-FFF2-40B4-BE49-F238E27FC236}">
                <a16:creationId xmlns:a16="http://schemas.microsoft.com/office/drawing/2014/main" id="{E363F47E-0BDF-4334-9121-61CAC6CE3380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FA0103D-0A1E-4EFD-8E47-E2D8F2CBCB03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9477E493-369A-4F34-A836-961CB9A18F18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46DE81FE-7F66-4DBE-80F7-22DC92BB0F67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5648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723FF5C3-CC00-4B90-9550-F14DBAEE1014}"/>
              </a:ext>
            </a:extLst>
          </p:cNvPr>
          <p:cNvSpPr/>
          <p:nvPr/>
        </p:nvSpPr>
        <p:spPr>
          <a:xfrm>
            <a:off x="-29897" y="-77972"/>
            <a:ext cx="4601897" cy="52214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520AA69-F565-4FDB-B538-48B935BFD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897" y="8154"/>
            <a:ext cx="4587481" cy="510592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7" name="Google Shape;115;p17">
            <a:extLst>
              <a:ext uri="{FF2B5EF4-FFF2-40B4-BE49-F238E27FC236}">
                <a16:creationId xmlns:a16="http://schemas.microsoft.com/office/drawing/2014/main" id="{73F40099-1ECF-4915-BF6A-A7024DF8D60F}"/>
              </a:ext>
            </a:extLst>
          </p:cNvPr>
          <p:cNvSpPr txBox="1">
            <a:spLocks/>
          </p:cNvSpPr>
          <p:nvPr/>
        </p:nvSpPr>
        <p:spPr>
          <a:xfrm>
            <a:off x="4987307" y="1948780"/>
            <a:ext cx="3873158" cy="124594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r>
              <a:rPr lang="pt-BR" dirty="0"/>
              <a:t>Representação dos circuitos na forma de portas lógicas</a:t>
            </a:r>
          </a:p>
        </p:txBody>
      </p:sp>
      <p:sp>
        <p:nvSpPr>
          <p:cNvPr id="12" name="Google Shape;243;p29">
            <a:extLst>
              <a:ext uri="{FF2B5EF4-FFF2-40B4-BE49-F238E27FC236}">
                <a16:creationId xmlns:a16="http://schemas.microsoft.com/office/drawing/2014/main" id="{FE4E496D-0FE1-4442-900D-33A8DC973F18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3" name="Google Shape;246;p29">
            <a:extLst>
              <a:ext uri="{FF2B5EF4-FFF2-40B4-BE49-F238E27FC236}">
                <a16:creationId xmlns:a16="http://schemas.microsoft.com/office/drawing/2014/main" id="{84B71F8E-E293-4B06-B078-431F1CBFC28B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5" name="Google Shape;249;p29">
            <a:extLst>
              <a:ext uri="{FF2B5EF4-FFF2-40B4-BE49-F238E27FC236}">
                <a16:creationId xmlns:a16="http://schemas.microsoft.com/office/drawing/2014/main" id="{DAF74CD7-86BB-47D5-8608-3C0DC364EF7B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785A715-40FC-4BCB-8AE2-E5F3AEC1C645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FE20732-43D4-4DA3-854F-F0E5F898C6D7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47DBF99B-DF28-409E-967B-5B077B63FD80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397198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</a:t>
            </a:r>
            <a:br>
              <a:rPr lang="en" dirty="0"/>
            </a:br>
            <a:r>
              <a:rPr lang="pt-BR" b="1" dirty="0"/>
              <a:t>ENTITY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04 -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Circuito que conta o número de 1s presente em três entradas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FCEC7B3-E79B-4612-B8AD-0C4BD4BDDD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24" t="13359" r="65945" b="48039"/>
          <a:stretch/>
        </p:blipFill>
        <p:spPr>
          <a:xfrm>
            <a:off x="3001858" y="1745960"/>
            <a:ext cx="3620447" cy="2387890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8856192C-8FCD-41EC-8D24-7FB31E2DA855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A3934279-E6CD-4D0F-BEAF-6D0144DCF026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3DE2D56C-D25F-4448-9BE1-A2080622E0B0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5D94245C-DC78-418F-9474-CE5C950725EE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26EF790C-DC69-47DB-BA4B-7D841A890F2F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CB69C2A-7F1C-411E-BBBB-771575AC85A1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8062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</a:t>
            </a:r>
            <a:br>
              <a:rPr lang="en" dirty="0"/>
            </a:br>
            <a:r>
              <a:rPr lang="pt-BR" b="1" dirty="0"/>
              <a:t>ARCHITECTURE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04 -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Circuito que conta o número de 1s presente em três entradas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9122903-C00F-4EE1-8338-33954B5EAD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75" t="14156" r="53819" b="22341"/>
          <a:stretch/>
        </p:blipFill>
        <p:spPr>
          <a:xfrm>
            <a:off x="2997486" y="1860551"/>
            <a:ext cx="3624819" cy="2442964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F3ADA251-006B-4B8F-8811-1345C922EA6A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E0865E6-4A19-4249-8FC2-7C0DE31DC5BD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09AEF015-30F1-4BD6-8DDD-48EC286AEBCD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CD7EAEDA-CAF4-4DB6-9F9C-602D29D93499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EFDA1F-5014-42E8-9991-BF673BFE6E14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EE5DA147-5552-434E-B2EA-4826E29533FD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35973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</a:t>
            </a:r>
            <a:br>
              <a:rPr lang="en" dirty="0"/>
            </a:br>
            <a:r>
              <a:rPr lang="pt-BR" b="1" dirty="0"/>
              <a:t>ARCHITECTURE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04 -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Circuito que conta o número de 1s presente em três entradas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3F424FD-7FDD-4B44-9C22-C8CCFCD471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819"/>
          <a:stretch/>
        </p:blipFill>
        <p:spPr>
          <a:xfrm>
            <a:off x="3017753" y="1904367"/>
            <a:ext cx="3535448" cy="235574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E47A616-8A53-4B92-BE42-373FB0BA10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81" t="15677" r="23666" b="24215"/>
          <a:stretch/>
        </p:blipFill>
        <p:spPr>
          <a:xfrm>
            <a:off x="3017754" y="1904368"/>
            <a:ext cx="3535448" cy="2327736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" name="Google Shape;243;p29">
            <a:extLst>
              <a:ext uri="{FF2B5EF4-FFF2-40B4-BE49-F238E27FC236}">
                <a16:creationId xmlns:a16="http://schemas.microsoft.com/office/drawing/2014/main" id="{5392373A-9F22-4C2B-9091-99137D2F375D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6;p29">
            <a:extLst>
              <a:ext uri="{FF2B5EF4-FFF2-40B4-BE49-F238E27FC236}">
                <a16:creationId xmlns:a16="http://schemas.microsoft.com/office/drawing/2014/main" id="{6F459A0D-000C-4658-A74A-B07CD65C0B66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4" name="Google Shape;249;p29">
            <a:extLst>
              <a:ext uri="{FF2B5EF4-FFF2-40B4-BE49-F238E27FC236}">
                <a16:creationId xmlns:a16="http://schemas.microsoft.com/office/drawing/2014/main" id="{E0E7919F-1E47-4BDD-9BE5-634C18568023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60B56E1-2CC4-451E-B1A3-055F3CAAD3E5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6663C475-E0FD-4CF0-8A58-6D014F93BEB4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4A335B9A-ECF4-443D-9F3B-D2CA6BE83603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79465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</a:t>
            </a:r>
            <a:br>
              <a:rPr lang="en" dirty="0"/>
            </a:br>
            <a:r>
              <a:rPr lang="pt-BR" b="1" dirty="0"/>
              <a:t>COMPONENT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04 -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Circuito que conta o número de 1s presente em três entradas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72EAC1A-F224-4B3D-B6CE-0E85881170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73" t="15203" r="62956" b="39839"/>
          <a:stretch/>
        </p:blipFill>
        <p:spPr>
          <a:xfrm>
            <a:off x="673100" y="1878112"/>
            <a:ext cx="3575050" cy="2344708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1807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295BE688-84C2-4739-BB41-782C6360B4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057" t="14657" r="61643" b="37762"/>
          <a:stretch/>
        </p:blipFill>
        <p:spPr>
          <a:xfrm>
            <a:off x="4880011" y="1851704"/>
            <a:ext cx="3590889" cy="2315092"/>
          </a:xfrm>
          <a:prstGeom prst="rect">
            <a:avLst/>
          </a:prstGeom>
        </p:spPr>
      </p:pic>
      <p:grpSp>
        <p:nvGrpSpPr>
          <p:cNvPr id="21" name="Google Shape;300;p34">
            <a:extLst>
              <a:ext uri="{FF2B5EF4-FFF2-40B4-BE49-F238E27FC236}">
                <a16:creationId xmlns:a16="http://schemas.microsoft.com/office/drawing/2014/main" id="{E4476943-B93D-4585-B523-1299168DADD7}"/>
              </a:ext>
            </a:extLst>
          </p:cNvPr>
          <p:cNvGrpSpPr/>
          <p:nvPr/>
        </p:nvGrpSpPr>
        <p:grpSpPr>
          <a:xfrm>
            <a:off x="4422431" y="1745959"/>
            <a:ext cx="4542205" cy="2661224"/>
            <a:chOff x="1177450" y="241631"/>
            <a:chExt cx="6173152" cy="3616776"/>
          </a:xfrm>
        </p:grpSpPr>
        <p:sp>
          <p:nvSpPr>
            <p:cNvPr id="22" name="Google Shape;301;p34">
              <a:extLst>
                <a:ext uri="{FF2B5EF4-FFF2-40B4-BE49-F238E27FC236}">
                  <a16:creationId xmlns:a16="http://schemas.microsoft.com/office/drawing/2014/main" id="{D564819B-0A68-48DD-8785-B9F8808201DE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2;p34">
              <a:extLst>
                <a:ext uri="{FF2B5EF4-FFF2-40B4-BE49-F238E27FC236}">
                  <a16:creationId xmlns:a16="http://schemas.microsoft.com/office/drawing/2014/main" id="{2CE5B17D-8313-43E2-9426-765458CFE367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3;p34">
              <a:extLst>
                <a:ext uri="{FF2B5EF4-FFF2-40B4-BE49-F238E27FC236}">
                  <a16:creationId xmlns:a16="http://schemas.microsoft.com/office/drawing/2014/main" id="{0A175B6E-0D8C-4B1E-A014-3AA66D4EB702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4;p34">
              <a:extLst>
                <a:ext uri="{FF2B5EF4-FFF2-40B4-BE49-F238E27FC236}">
                  <a16:creationId xmlns:a16="http://schemas.microsoft.com/office/drawing/2014/main" id="{687E2D43-9FB2-41DA-AFAC-66371D42DE34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43;p29">
            <a:extLst>
              <a:ext uri="{FF2B5EF4-FFF2-40B4-BE49-F238E27FC236}">
                <a16:creationId xmlns:a16="http://schemas.microsoft.com/office/drawing/2014/main" id="{A854998D-9565-4E1C-960B-F55A17EEC779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8" name="Google Shape;246;p29">
            <a:extLst>
              <a:ext uri="{FF2B5EF4-FFF2-40B4-BE49-F238E27FC236}">
                <a16:creationId xmlns:a16="http://schemas.microsoft.com/office/drawing/2014/main" id="{D1ABC87D-9250-42AF-A1A1-75E7622FB7B4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4" name="Google Shape;249;p29">
            <a:extLst>
              <a:ext uri="{FF2B5EF4-FFF2-40B4-BE49-F238E27FC236}">
                <a16:creationId xmlns:a16="http://schemas.microsoft.com/office/drawing/2014/main" id="{B4C7EAF2-0286-4ABB-A87F-0B959A574F53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587FFA60-0667-4FD2-832F-3ED509EC60F1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70E67A67-E942-406A-8565-10EDEC8B98B2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EBFFA02-53F9-43EB-B441-1406AA46A2E4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9084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</a:t>
            </a:r>
            <a:br>
              <a:rPr lang="en" dirty="0"/>
            </a:br>
            <a:r>
              <a:rPr lang="pt-BR" b="1" dirty="0"/>
              <a:t>COMPONENT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26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04 -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Circuito que conta o número de 1s presente em três entradas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1C40930-593B-4585-BEF3-B315D9B7DA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30" t="14834" r="66423" b="46085"/>
          <a:stretch/>
        </p:blipFill>
        <p:spPr>
          <a:xfrm>
            <a:off x="701006" y="1854549"/>
            <a:ext cx="3544929" cy="2382447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180792" y="1745959"/>
            <a:ext cx="4542205" cy="2661224"/>
            <a:chOff x="1177450" y="241631"/>
            <a:chExt cx="6173152" cy="3616776"/>
          </a:xfrm>
        </p:grpSpPr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" name="Imagem 5">
            <a:extLst>
              <a:ext uri="{FF2B5EF4-FFF2-40B4-BE49-F238E27FC236}">
                <a16:creationId xmlns:a16="http://schemas.microsoft.com/office/drawing/2014/main" id="{DFECF3EE-9607-4A2A-84F6-667B621DDB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60" t="13924" r="63391" b="38302"/>
          <a:stretch/>
        </p:blipFill>
        <p:spPr>
          <a:xfrm>
            <a:off x="4876799" y="1817112"/>
            <a:ext cx="3610775" cy="2552996"/>
          </a:xfrm>
          <a:prstGeom prst="rect">
            <a:avLst/>
          </a:prstGeom>
        </p:spPr>
      </p:pic>
      <p:grpSp>
        <p:nvGrpSpPr>
          <p:cNvPr id="21" name="Google Shape;300;p34">
            <a:extLst>
              <a:ext uri="{FF2B5EF4-FFF2-40B4-BE49-F238E27FC236}">
                <a16:creationId xmlns:a16="http://schemas.microsoft.com/office/drawing/2014/main" id="{E4476943-B93D-4585-B523-1299168DADD7}"/>
              </a:ext>
            </a:extLst>
          </p:cNvPr>
          <p:cNvGrpSpPr/>
          <p:nvPr/>
        </p:nvGrpSpPr>
        <p:grpSpPr>
          <a:xfrm>
            <a:off x="4422431" y="1745959"/>
            <a:ext cx="4542205" cy="2661224"/>
            <a:chOff x="1177450" y="241631"/>
            <a:chExt cx="6173152" cy="3616776"/>
          </a:xfrm>
        </p:grpSpPr>
        <p:sp>
          <p:nvSpPr>
            <p:cNvPr id="22" name="Google Shape;301;p34">
              <a:extLst>
                <a:ext uri="{FF2B5EF4-FFF2-40B4-BE49-F238E27FC236}">
                  <a16:creationId xmlns:a16="http://schemas.microsoft.com/office/drawing/2014/main" id="{D564819B-0A68-48DD-8785-B9F8808201DE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2;p34">
              <a:extLst>
                <a:ext uri="{FF2B5EF4-FFF2-40B4-BE49-F238E27FC236}">
                  <a16:creationId xmlns:a16="http://schemas.microsoft.com/office/drawing/2014/main" id="{2CE5B17D-8313-43E2-9426-765458CFE367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3;p34">
              <a:extLst>
                <a:ext uri="{FF2B5EF4-FFF2-40B4-BE49-F238E27FC236}">
                  <a16:creationId xmlns:a16="http://schemas.microsoft.com/office/drawing/2014/main" id="{0A175B6E-0D8C-4B1E-A014-3AA66D4EB702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4;p34">
              <a:extLst>
                <a:ext uri="{FF2B5EF4-FFF2-40B4-BE49-F238E27FC236}">
                  <a16:creationId xmlns:a16="http://schemas.microsoft.com/office/drawing/2014/main" id="{687E2D43-9FB2-41DA-AFAC-66371D42DE34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43;p29">
            <a:extLst>
              <a:ext uri="{FF2B5EF4-FFF2-40B4-BE49-F238E27FC236}">
                <a16:creationId xmlns:a16="http://schemas.microsoft.com/office/drawing/2014/main" id="{C946E126-5214-4C43-878A-F5229F902A95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8" name="Google Shape;246;p29">
            <a:extLst>
              <a:ext uri="{FF2B5EF4-FFF2-40B4-BE49-F238E27FC236}">
                <a16:creationId xmlns:a16="http://schemas.microsoft.com/office/drawing/2014/main" id="{192C8DFB-6238-4AE2-9D2A-218FF019AFE7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4" name="Google Shape;249;p29">
            <a:extLst>
              <a:ext uri="{FF2B5EF4-FFF2-40B4-BE49-F238E27FC236}">
                <a16:creationId xmlns:a16="http://schemas.microsoft.com/office/drawing/2014/main" id="{94F6A5EE-C1D7-4349-BAB0-A9487808BA2C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53D3CCA7-0A86-4EB7-9855-FFB9F8BF077D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97DB0AC7-2FF1-448E-BF7A-52F6FF6F59A3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11040737-D3D3-4B23-BA61-000A52F1BB5B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98475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</a:t>
            </a:r>
            <a:br>
              <a:rPr lang="en" dirty="0"/>
            </a:br>
            <a:r>
              <a:rPr lang="pt-BR" b="1" dirty="0"/>
              <a:t>COMPONENT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27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04 -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Circuito que conta o número de 1s presente em três entradas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CB73754-5545-4C9A-BB5F-5D5DCE16EC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39" t="13824" r="67190" b="50165"/>
          <a:stretch/>
        </p:blipFill>
        <p:spPr>
          <a:xfrm>
            <a:off x="3021412" y="1788870"/>
            <a:ext cx="3600893" cy="2336655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E3084EAC-25F8-42FA-9821-9B5C40E2FFDD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EFE17036-BE7C-4CC3-9001-A7B61762D975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E9A1E27C-7AE4-4110-86EB-76EE0B51504A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61D1BB1-06BB-48F3-BFCD-FBDEA6706CE0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8A97C026-EB6C-4BC1-AFEA-23FB29D61C99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81BE722-F2C0-4439-9EB7-08A44175724B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6166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Simulação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28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04 -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Circuito que conta o número de 1s presente em três entradas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A9BD33-0DA9-4F3F-852F-56664063A5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38" r="72475" b="32076"/>
          <a:stretch/>
        </p:blipFill>
        <p:spPr>
          <a:xfrm>
            <a:off x="3020479" y="1866706"/>
            <a:ext cx="3588419" cy="2356114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619F2652-9E6C-4FDD-BCB7-625865A3C618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8ED3AAE-8D28-4E84-9CE0-4FBEE860EBEE}"/>
              </a:ext>
            </a:extLst>
          </p:cNvPr>
          <p:cNvSpPr/>
          <p:nvPr/>
        </p:nvSpPr>
        <p:spPr>
          <a:xfrm rot="10800000">
            <a:off x="7485321" y="4694278"/>
            <a:ext cx="1649830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AC91B259-98D7-4843-8B8A-0BDB679F3823}"/>
              </a:ext>
            </a:extLst>
          </p:cNvPr>
          <p:cNvSpPr/>
          <p:nvPr/>
        </p:nvSpPr>
        <p:spPr>
          <a:xfrm rot="10800000">
            <a:off x="6981720" y="4694277"/>
            <a:ext cx="1535206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2B5BE6F-53EA-40DD-9232-2123EE4DE92E}"/>
              </a:ext>
            </a:extLst>
          </p:cNvPr>
          <p:cNvSpPr txBox="1"/>
          <p:nvPr/>
        </p:nvSpPr>
        <p:spPr>
          <a:xfrm>
            <a:off x="7119815" y="4737187"/>
            <a:ext cx="1217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02</a:t>
            </a:r>
            <a:endParaRPr lang="pt-BR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E0638DD-A974-433A-9561-B8CB3F7FAEEF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63C02EDC-C108-4E21-9529-CAA9CABC7781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23383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Laboratório 03</a:t>
            </a:r>
            <a:endParaRPr dirty="0"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975250" y="2855725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CIRCUITOS LÓGICOS</a:t>
            </a:r>
            <a:endParaRPr dirty="0"/>
          </a:p>
        </p:txBody>
      </p:sp>
      <p:grpSp>
        <p:nvGrpSpPr>
          <p:cNvPr id="10" name="Google Shape;771;p38">
            <a:extLst>
              <a:ext uri="{FF2B5EF4-FFF2-40B4-BE49-F238E27FC236}">
                <a16:creationId xmlns:a16="http://schemas.microsoft.com/office/drawing/2014/main" id="{7B5137B4-E467-4851-B824-9D3B785A4EC3}"/>
              </a:ext>
            </a:extLst>
          </p:cNvPr>
          <p:cNvGrpSpPr/>
          <p:nvPr/>
        </p:nvGrpSpPr>
        <p:grpSpPr>
          <a:xfrm>
            <a:off x="1103370" y="1562744"/>
            <a:ext cx="452420" cy="433992"/>
            <a:chOff x="5233525" y="4954450"/>
            <a:chExt cx="538275" cy="516350"/>
          </a:xfrm>
        </p:grpSpPr>
        <p:sp>
          <p:nvSpPr>
            <p:cNvPr id="11" name="Google Shape;772;p38">
              <a:extLst>
                <a:ext uri="{FF2B5EF4-FFF2-40B4-BE49-F238E27FC236}">
                  <a16:creationId xmlns:a16="http://schemas.microsoft.com/office/drawing/2014/main" id="{32CFD890-E30C-4150-B46D-0C3CAA00FF80}"/>
                </a:ext>
              </a:extLst>
            </p:cNvPr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3;p38">
              <a:extLst>
                <a:ext uri="{FF2B5EF4-FFF2-40B4-BE49-F238E27FC236}">
                  <a16:creationId xmlns:a16="http://schemas.microsoft.com/office/drawing/2014/main" id="{E28D4723-94BD-4612-B4D7-0AEEAE4A7BE2}"/>
                </a:ext>
              </a:extLst>
            </p:cNvPr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4;p38">
              <a:extLst>
                <a:ext uri="{FF2B5EF4-FFF2-40B4-BE49-F238E27FC236}">
                  <a16:creationId xmlns:a16="http://schemas.microsoft.com/office/drawing/2014/main" id="{1ED3688D-986D-48FC-9EA3-0FEDBF81F7A7}"/>
                </a:ext>
              </a:extLst>
            </p:cNvPr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5;p38">
              <a:extLst>
                <a:ext uri="{FF2B5EF4-FFF2-40B4-BE49-F238E27FC236}">
                  <a16:creationId xmlns:a16="http://schemas.microsoft.com/office/drawing/2014/main" id="{777CDF73-49EF-4600-9A7D-5AFAA33BF2BC}"/>
                </a:ext>
              </a:extLst>
            </p:cNvPr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6;p38">
              <a:extLst>
                <a:ext uri="{FF2B5EF4-FFF2-40B4-BE49-F238E27FC236}">
                  <a16:creationId xmlns:a16="http://schemas.microsoft.com/office/drawing/2014/main" id="{36CF3EC5-E38F-40B5-82C0-30A1146BD5BC}"/>
                </a:ext>
              </a:extLst>
            </p:cNvPr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77;p38">
              <a:extLst>
                <a:ext uri="{FF2B5EF4-FFF2-40B4-BE49-F238E27FC236}">
                  <a16:creationId xmlns:a16="http://schemas.microsoft.com/office/drawing/2014/main" id="{8CB16F95-8463-440C-8EDE-21719E8AE84B}"/>
                </a:ext>
              </a:extLst>
            </p:cNvPr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78;p38">
              <a:extLst>
                <a:ext uri="{FF2B5EF4-FFF2-40B4-BE49-F238E27FC236}">
                  <a16:creationId xmlns:a16="http://schemas.microsoft.com/office/drawing/2014/main" id="{AFAD5EE2-9533-4CE3-B7DD-A3DB7C649540}"/>
                </a:ext>
              </a:extLst>
            </p:cNvPr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79;p38">
              <a:extLst>
                <a:ext uri="{FF2B5EF4-FFF2-40B4-BE49-F238E27FC236}">
                  <a16:creationId xmlns:a16="http://schemas.microsoft.com/office/drawing/2014/main" id="{0C0652E4-7980-492B-B57D-A4AAE8AC8A38}"/>
                </a:ext>
              </a:extLst>
            </p:cNvPr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780;p38">
              <a:extLst>
                <a:ext uri="{FF2B5EF4-FFF2-40B4-BE49-F238E27FC236}">
                  <a16:creationId xmlns:a16="http://schemas.microsoft.com/office/drawing/2014/main" id="{24664D47-A9D7-4D51-B4D4-1F0313C18A7B}"/>
                </a:ext>
              </a:extLst>
            </p:cNvPr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1;p38">
              <a:extLst>
                <a:ext uri="{FF2B5EF4-FFF2-40B4-BE49-F238E27FC236}">
                  <a16:creationId xmlns:a16="http://schemas.microsoft.com/office/drawing/2014/main" id="{FFF0F89B-D54A-40F0-BF47-1DCF790087C7}"/>
                </a:ext>
              </a:extLst>
            </p:cNvPr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2;p38">
              <a:extLst>
                <a:ext uri="{FF2B5EF4-FFF2-40B4-BE49-F238E27FC236}">
                  <a16:creationId xmlns:a16="http://schemas.microsoft.com/office/drawing/2014/main" id="{9A212834-6863-4BA9-8304-45D2881A8D84}"/>
                </a:ext>
              </a:extLst>
            </p:cNvPr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65295659-4CC2-4907-841E-1AE362F9D13B}"/>
              </a:ext>
            </a:extLst>
          </p:cNvPr>
          <p:cNvSpPr txBox="1"/>
          <p:nvPr/>
        </p:nvSpPr>
        <p:spPr>
          <a:xfrm>
            <a:off x="919409" y="3556722"/>
            <a:ext cx="5161822" cy="14619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1" fontAlgn="auto" latinLnBrk="0" hangingPunct="1">
              <a:spcBef>
                <a:spcPts val="600"/>
              </a:spcBef>
              <a:buClr>
                <a:schemeClr val="dk1"/>
              </a:buClr>
              <a:buSzPts val="1100"/>
              <a:tabLst/>
              <a:defRPr/>
            </a:pPr>
            <a:r>
              <a:rPr lang="pt-BR" b="1" dirty="0">
                <a:solidFill>
                  <a:schemeClr val="lt1"/>
                </a:solidFill>
                <a:latin typeface="Titillium Web Light"/>
                <a:sym typeface="Titillium Web Light"/>
              </a:rPr>
              <a:t>Objetivos:</a:t>
            </a:r>
          </a:p>
          <a:p>
            <a:pPr marL="171450" indent="-171450">
              <a:spcBef>
                <a:spcPts val="600"/>
              </a:spcBef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  <a:defRPr/>
            </a:pPr>
            <a:r>
              <a:rPr lang="pt-BR" sz="1200" dirty="0">
                <a:solidFill>
                  <a:schemeClr val="bg1"/>
                </a:solidFill>
                <a:latin typeface="Titillium Web Light"/>
              </a:rPr>
              <a:t>Experimentar a descrição em VHDL de circuitos na forma comportamental;</a:t>
            </a:r>
          </a:p>
          <a:p>
            <a:pPr marL="171450" indent="-171450">
              <a:spcBef>
                <a:spcPts val="600"/>
              </a:spcBef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  <a:defRPr/>
            </a:pPr>
            <a:r>
              <a:rPr lang="pt-BR" sz="1200" dirty="0">
                <a:solidFill>
                  <a:schemeClr val="bg1"/>
                </a:solidFill>
                <a:latin typeface="Titillium Web Light"/>
              </a:rPr>
              <a:t>Reforçar os conceitos de </a:t>
            </a:r>
            <a:r>
              <a:rPr lang="pt-BR" sz="1200" b="1" dirty="0">
                <a:solidFill>
                  <a:schemeClr val="bg1"/>
                </a:solidFill>
                <a:latin typeface="Titillium Web Light"/>
              </a:rPr>
              <a:t>Multiplexadores e </a:t>
            </a:r>
            <a:r>
              <a:rPr lang="pt-BR" sz="1200" b="1" dirty="0" err="1">
                <a:solidFill>
                  <a:schemeClr val="bg1"/>
                </a:solidFill>
                <a:latin typeface="Titillium Web Light"/>
              </a:rPr>
              <a:t>Demultiplexadores</a:t>
            </a:r>
            <a:r>
              <a:rPr lang="pt-BR" sz="1200" dirty="0">
                <a:solidFill>
                  <a:schemeClr val="bg1"/>
                </a:solidFill>
                <a:latin typeface="Titillium Web Light"/>
              </a:rPr>
              <a:t>;</a:t>
            </a:r>
          </a:p>
          <a:p>
            <a:pPr marL="171450" indent="-171450">
              <a:spcBef>
                <a:spcPts val="600"/>
              </a:spcBef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  <a:defRPr/>
            </a:pPr>
            <a:r>
              <a:rPr lang="pt-BR" sz="1200" dirty="0">
                <a:solidFill>
                  <a:schemeClr val="bg1"/>
                </a:solidFill>
                <a:latin typeface="Titillium Web Light"/>
              </a:rPr>
              <a:t>Por em prática conceitos aprendidos na disciplina Circuitos Digitais - Teoria. </a:t>
            </a:r>
            <a:endParaRPr lang="en-US" sz="1200" dirty="0">
              <a:solidFill>
                <a:schemeClr val="bg1"/>
              </a:solidFill>
              <a:latin typeface="Titillium Web Light"/>
              <a:sym typeface="Titillium Web Light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4AAC53E-40DB-4EE7-968E-E7276C5675DF}"/>
              </a:ext>
            </a:extLst>
          </p:cNvPr>
          <p:cNvSpPr txBox="1"/>
          <p:nvPr/>
        </p:nvSpPr>
        <p:spPr>
          <a:xfrm>
            <a:off x="8576930" y="4749210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29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732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da Porta </a:t>
            </a:r>
            <a:r>
              <a:rPr lang="en" b="1" dirty="0"/>
              <a:t>‘OR’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8EDCFB34-C192-4D9A-BD89-A995461AE7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19" t="15705" r="49945" b="56359"/>
          <a:stretch/>
        </p:blipFill>
        <p:spPr>
          <a:xfrm>
            <a:off x="2954306" y="1905057"/>
            <a:ext cx="3607981" cy="2211573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01 - 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Desenvolva a porta OR em VHDL e simule utilizando o </a:t>
            </a:r>
            <a:r>
              <a:rPr lang="pt-BR" sz="1200" dirty="0" err="1">
                <a:solidFill>
                  <a:schemeClr val="lt2"/>
                </a:solidFill>
                <a:latin typeface="Titillium Web Light"/>
                <a:sym typeface="Titillium Web Light"/>
              </a:rPr>
              <a:t>Quartus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Circuitos lógicos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2x1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30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01 -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200CBDA-56CF-4B7B-9D56-84AE277792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51" t="14825" r="36994" b="40712"/>
          <a:stretch/>
        </p:blipFill>
        <p:spPr>
          <a:xfrm>
            <a:off x="3018601" y="1864113"/>
            <a:ext cx="3534600" cy="2286973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51593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Simulação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2x1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31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01 -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E8DFE37-B1B9-479D-8E98-D2AC68F439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047" r="65722" b="45791"/>
          <a:stretch/>
        </p:blipFill>
        <p:spPr>
          <a:xfrm>
            <a:off x="2966614" y="1838744"/>
            <a:ext cx="3631465" cy="2393360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Google Shape;256;p30">
            <a:extLst>
              <a:ext uri="{FF2B5EF4-FFF2-40B4-BE49-F238E27FC236}">
                <a16:creationId xmlns:a16="http://schemas.microsoft.com/office/drawing/2014/main" id="{9AA57654-0BA6-42B7-A7B9-10D92232BD11}"/>
              </a:ext>
            </a:extLst>
          </p:cNvPr>
          <p:cNvSpPr txBox="1">
            <a:spLocks/>
          </p:cNvSpPr>
          <p:nvPr/>
        </p:nvSpPr>
        <p:spPr>
          <a:xfrm>
            <a:off x="6808916" y="1981201"/>
            <a:ext cx="3712043" cy="296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ym typeface="Arial"/>
              </a:rPr>
              <a:t>IN: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I0, I1, S0.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b="1" dirty="0"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ym typeface="Arial"/>
              </a:rPr>
              <a:t>OUT: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OM &lt;= O0 OR O1;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b="1" dirty="0"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>
                <a:sym typeface="Arial"/>
              </a:rPr>
              <a:t>BUFFER: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O0 &lt;= I0 AND NOT S0;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O1 &lt;= I1 AND S0;</a:t>
            </a:r>
          </a:p>
        </p:txBody>
      </p:sp>
    </p:spTree>
    <p:extLst>
      <p:ext uri="{BB962C8B-B14F-4D97-AF65-F5344CB8AC3E}">
        <p14:creationId xmlns:p14="http://schemas.microsoft.com/office/powerpoint/2010/main" val="29056593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Descrição comportamental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2x1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32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02 -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10452CA-82B7-4E6B-9DE7-EEF9822F58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24" t="14316" r="45519" b="50695"/>
          <a:stretch/>
        </p:blipFill>
        <p:spPr>
          <a:xfrm>
            <a:off x="3039864" y="1822501"/>
            <a:ext cx="3582441" cy="2353578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67998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Simulação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2x1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33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02 -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Google Shape;256;p30">
            <a:extLst>
              <a:ext uri="{FF2B5EF4-FFF2-40B4-BE49-F238E27FC236}">
                <a16:creationId xmlns:a16="http://schemas.microsoft.com/office/drawing/2014/main" id="{9AA57654-0BA6-42B7-A7B9-10D92232BD11}"/>
              </a:ext>
            </a:extLst>
          </p:cNvPr>
          <p:cNvSpPr txBox="1">
            <a:spLocks/>
          </p:cNvSpPr>
          <p:nvPr/>
        </p:nvSpPr>
        <p:spPr>
          <a:xfrm>
            <a:off x="6808916" y="1981201"/>
            <a:ext cx="3712043" cy="296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ym typeface="Arial"/>
              </a:rPr>
              <a:t>IN: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I0, I1, S0.	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b="1" dirty="0"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ym typeface="Arial"/>
              </a:rPr>
              <a:t>OUT: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WITH s0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d &lt;= i0 WHEN '0’,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          i1 WHEN '1';</a:t>
            </a:r>
            <a:endParaRPr lang="pt-BR" sz="1400" dirty="0">
              <a:solidFill>
                <a:schemeClr val="lt2"/>
              </a:solidFill>
              <a:latin typeface="Quantico" panose="020B0604020202020204" charset="0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D62C28-DC42-44EF-BB8A-58F7521C17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41" r="66586" b="48060"/>
          <a:stretch/>
        </p:blipFill>
        <p:spPr>
          <a:xfrm>
            <a:off x="2979824" y="1855245"/>
            <a:ext cx="3642482" cy="2336141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3117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Descrição comportamental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4x1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34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30F8139-C793-4DA5-8514-2DA917540B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82" t="14815" r="45110" b="50331"/>
          <a:stretch/>
        </p:blipFill>
        <p:spPr>
          <a:xfrm>
            <a:off x="3015504" y="1859298"/>
            <a:ext cx="3582576" cy="2302266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66088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Simulação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4x1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35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Google Shape;256;p30">
            <a:extLst>
              <a:ext uri="{FF2B5EF4-FFF2-40B4-BE49-F238E27FC236}">
                <a16:creationId xmlns:a16="http://schemas.microsoft.com/office/drawing/2014/main" id="{9AA57654-0BA6-42B7-A7B9-10D92232BD11}"/>
              </a:ext>
            </a:extLst>
          </p:cNvPr>
          <p:cNvSpPr txBox="1">
            <a:spLocks/>
          </p:cNvSpPr>
          <p:nvPr/>
        </p:nvSpPr>
        <p:spPr>
          <a:xfrm>
            <a:off x="6808916" y="1981201"/>
            <a:ext cx="3712043" cy="296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ym typeface="Arial"/>
              </a:rPr>
              <a:t>IN: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pl-PL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i0, i1, i2, i3, s0, s1</a:t>
            </a:r>
            <a:endParaRPr lang="pt-BR" sz="1400" dirty="0">
              <a:solidFill>
                <a:schemeClr val="lt2"/>
              </a:solidFill>
              <a:latin typeface="Quantico" panose="020B0604020202020204" charset="0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b="1" dirty="0"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ym typeface="Arial"/>
              </a:rPr>
              <a:t>OUT: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x &lt;= s1 &amp; s0;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WITH x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d &lt;= i0 WHEN "00",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i1 WHEN "01",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i2 WHEN "10",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i3 WHEN "11";</a:t>
            </a:r>
            <a:endParaRPr lang="pt-BR" sz="1400" dirty="0">
              <a:solidFill>
                <a:schemeClr val="lt2"/>
              </a:solidFill>
              <a:latin typeface="Quantico" panose="020B0604020202020204" charset="0"/>
              <a:cs typeface="Arial"/>
              <a:sym typeface="Arial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39EF862-A44E-4697-974B-4867A5FF9F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01" r="62778" b="39220"/>
          <a:stretch/>
        </p:blipFill>
        <p:spPr>
          <a:xfrm>
            <a:off x="2975332" y="1879513"/>
            <a:ext cx="3534326" cy="2487810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16086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99" y="1065267"/>
            <a:ext cx="784213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Descrição comportamental + Componentes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4x1 utilizando </a:t>
            </a:r>
            <a:r>
              <a:rPr lang="pt-BR" b="1" dirty="0" err="1"/>
              <a:t>Mux</a:t>
            </a:r>
            <a:r>
              <a:rPr lang="pt-BR" b="1" dirty="0"/>
              <a:t> 2x1. 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36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04 -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03E5E3A-6348-400B-9201-57BF6D959E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06" t="14851" r="38896" b="42270"/>
          <a:stretch/>
        </p:blipFill>
        <p:spPr>
          <a:xfrm>
            <a:off x="3006668" y="1875088"/>
            <a:ext cx="3615637" cy="2357016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46381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Simulação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4x1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37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04 -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Google Shape;256;p30">
            <a:extLst>
              <a:ext uri="{FF2B5EF4-FFF2-40B4-BE49-F238E27FC236}">
                <a16:creationId xmlns:a16="http://schemas.microsoft.com/office/drawing/2014/main" id="{9AA57654-0BA6-42B7-A7B9-10D92232BD11}"/>
              </a:ext>
            </a:extLst>
          </p:cNvPr>
          <p:cNvSpPr txBox="1">
            <a:spLocks/>
          </p:cNvSpPr>
          <p:nvPr/>
        </p:nvSpPr>
        <p:spPr>
          <a:xfrm>
            <a:off x="6808916" y="1833155"/>
            <a:ext cx="3712043" cy="325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ym typeface="Arial"/>
              </a:rPr>
              <a:t>IN: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pl-PL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e0, e1, e2, e3, se0, se1</a:t>
            </a:r>
            <a:endParaRPr lang="pt-BR" sz="1400" dirty="0">
              <a:solidFill>
                <a:schemeClr val="lt2"/>
              </a:solidFill>
              <a:latin typeface="Quantico" panose="020B0604020202020204" charset="0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b="1" dirty="0"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ym typeface="Arial"/>
              </a:rPr>
              <a:t>OUT: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WITH se0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x0 &lt;= e0 WHEN '0’,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            e1 WHEN '1';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WITH se0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x1 &lt;= e2 WHEN '0’,	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           e3 WHEN '1';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WITH se1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</a:t>
            </a:r>
            <a:r>
              <a:rPr lang="en-US" sz="1200" dirty="0" err="1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sa</a:t>
            </a: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&lt;= x0 WHEN '0’,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                x1 WHEN </a:t>
            </a:r>
            <a:r>
              <a:rPr lang="en-US" sz="1400" dirty="0">
                <a:solidFill>
                  <a:schemeClr val="lt2"/>
                </a:solidFill>
                <a:latin typeface="Quantico" panose="020B0604020202020204" charset="0"/>
                <a:cs typeface="Arial"/>
                <a:sym typeface="Arial"/>
              </a:rPr>
              <a:t>'1';</a:t>
            </a:r>
            <a:endParaRPr lang="pt-BR" sz="1400" dirty="0">
              <a:solidFill>
                <a:schemeClr val="lt2"/>
              </a:solidFill>
              <a:latin typeface="Quantico" panose="020B0604020202020204" charset="0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15A3CE3-27DC-4B7C-822F-E147A605E7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88" t="14284" r="62059" b="42986"/>
          <a:stretch/>
        </p:blipFill>
        <p:spPr>
          <a:xfrm>
            <a:off x="2937358" y="1878756"/>
            <a:ext cx="3699461" cy="2319887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49818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99" y="1065267"/>
            <a:ext cx="784213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Componentes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8x1 utilizando </a:t>
            </a:r>
            <a:r>
              <a:rPr lang="pt-BR" b="1" dirty="0" err="1"/>
              <a:t>Mux</a:t>
            </a:r>
            <a:r>
              <a:rPr lang="pt-BR" b="1" dirty="0"/>
              <a:t> 4x1 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38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05 -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AFE9D59-7F80-4F53-8C79-E3DDE20115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14317" r="25970" b="27343"/>
          <a:stretch/>
        </p:blipFill>
        <p:spPr>
          <a:xfrm>
            <a:off x="3036928" y="1859188"/>
            <a:ext cx="3585377" cy="2372916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20873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Simulação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8x1 utilizando </a:t>
            </a:r>
            <a:r>
              <a:rPr lang="pt-BR" b="1" dirty="0" err="1"/>
              <a:t>Mux</a:t>
            </a:r>
            <a:r>
              <a:rPr lang="pt-BR" b="1" dirty="0"/>
              <a:t> 4x1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39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05 -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831433-8BE6-4F33-A75A-54A195125C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63" r="60888" b="38928"/>
          <a:stretch/>
        </p:blipFill>
        <p:spPr>
          <a:xfrm>
            <a:off x="2991317" y="1844456"/>
            <a:ext cx="3576397" cy="2459058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057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B9DFBD7D-1C3D-48A3-98A6-E55D9F628506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8643E3A-C659-4E12-ADB3-81C66E3F0B1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01 - 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Desenvolva a porta OR em VHDL e simule utilizando o </a:t>
            </a:r>
            <a:r>
              <a:rPr lang="pt-BR" sz="1200" dirty="0" err="1">
                <a:solidFill>
                  <a:schemeClr val="lt2"/>
                </a:solidFill>
                <a:latin typeface="Titillium Web Light"/>
                <a:sym typeface="Titillium Web Light"/>
              </a:rPr>
              <a:t>Quartus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Simulação</a:t>
            </a:r>
            <a:r>
              <a:rPr lang="en" dirty="0"/>
              <a:t> da Porta </a:t>
            </a:r>
            <a:r>
              <a:rPr lang="en" b="1" dirty="0"/>
              <a:t>‘OR’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8B7C09C5-A644-4219-8A5C-8F50665F7B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2756" r="71407" b="55675"/>
          <a:stretch/>
        </p:blipFill>
        <p:spPr>
          <a:xfrm>
            <a:off x="1357097" y="1797389"/>
            <a:ext cx="3613730" cy="2280844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915455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21" name="Google Shape;201;p25">
            <a:extLst>
              <a:ext uri="{FF2B5EF4-FFF2-40B4-BE49-F238E27FC236}">
                <a16:creationId xmlns:a16="http://schemas.microsoft.com/office/drawing/2014/main" id="{F3415E99-549C-4C9F-84D6-04093CD9EF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258411"/>
              </p:ext>
            </p:extLst>
          </p:nvPr>
        </p:nvGraphicFramePr>
        <p:xfrm>
          <a:off x="5692202" y="1983660"/>
          <a:ext cx="2352984" cy="1874470"/>
        </p:xfrm>
        <a:graphic>
          <a:graphicData uri="http://schemas.openxmlformats.org/drawingml/2006/table">
            <a:tbl>
              <a:tblPr>
                <a:noFill/>
                <a:tableStyleId>{478DFEC2-9ADE-4F89-B062-7612BAD287C1}</a:tableStyleId>
              </a:tblPr>
              <a:tblGrid>
                <a:gridCol w="784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43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27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A</a:t>
                      </a:r>
                      <a:endParaRPr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B</a:t>
                      </a:r>
                      <a:endParaRPr sz="11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S = A + B</a:t>
                      </a:r>
                      <a:endParaRPr sz="11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91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91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91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7234971"/>
                  </a:ext>
                </a:extLst>
              </a:tr>
              <a:tr h="3291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695606"/>
                  </a:ext>
                </a:extLst>
              </a:tr>
            </a:tbl>
          </a:graphicData>
        </a:graphic>
      </p:graphicFrame>
      <p:sp>
        <p:nvSpPr>
          <p:cNvPr id="22" name="CaixaDeTexto 21">
            <a:extLst>
              <a:ext uri="{FF2B5EF4-FFF2-40B4-BE49-F238E27FC236}">
                <a16:creationId xmlns:a16="http://schemas.microsoft.com/office/drawing/2014/main" id="{F0AEDF55-BF13-4A55-B152-07E770233D72}"/>
              </a:ext>
            </a:extLst>
          </p:cNvPr>
          <p:cNvSpPr txBox="1"/>
          <p:nvPr/>
        </p:nvSpPr>
        <p:spPr>
          <a:xfrm>
            <a:off x="5605705" y="3923261"/>
            <a:ext cx="345944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00" dirty="0">
                <a:solidFill>
                  <a:schemeClr val="lt2"/>
                </a:solidFill>
                <a:latin typeface="Titillium Web Light"/>
                <a:sym typeface="Titillium Web Light"/>
              </a:rPr>
              <a:t>Tabela 1: Tabela Verdade da Porta OR </a:t>
            </a:r>
          </a:p>
        </p:txBody>
      </p:sp>
    </p:spTree>
    <p:extLst>
      <p:ext uri="{BB962C8B-B14F-4D97-AF65-F5344CB8AC3E}">
        <p14:creationId xmlns:p14="http://schemas.microsoft.com/office/powerpoint/2010/main" val="27622755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99" y="1065267"/>
            <a:ext cx="784213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Descrição comportamental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8x1 utilizando </a:t>
            </a:r>
            <a:r>
              <a:rPr lang="pt-BR" b="1" dirty="0" err="1"/>
              <a:t>Mux</a:t>
            </a:r>
            <a:r>
              <a:rPr lang="pt-BR" b="1" dirty="0"/>
              <a:t> 4x1 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40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05 -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8EBC1D2-8CDA-4FB5-9C1F-517FF82109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82" t="14673" r="25327" b="25946"/>
          <a:stretch/>
        </p:blipFill>
        <p:spPr>
          <a:xfrm>
            <a:off x="3006931" y="1858905"/>
            <a:ext cx="3615374" cy="2401211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26736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6DE6AEDD-0519-4DC2-AA43-E724F94EEB89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Simulação</a:t>
            </a:r>
            <a:br>
              <a:rPr lang="pt-BR" dirty="0"/>
            </a:br>
            <a:r>
              <a:rPr lang="pt-BR" b="1" dirty="0" err="1"/>
              <a:t>Mux</a:t>
            </a:r>
            <a:r>
              <a:rPr lang="pt-BR" b="1" dirty="0"/>
              <a:t> 8x1 utilizando </a:t>
            </a:r>
            <a:r>
              <a:rPr lang="pt-BR" b="1" dirty="0" err="1"/>
              <a:t>Mux</a:t>
            </a:r>
            <a:r>
              <a:rPr lang="pt-BR" b="1" dirty="0"/>
              <a:t> 4x1</a:t>
            </a:r>
            <a:endParaRPr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41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5D77E70-2F1D-4AFD-811F-B0BD2F7BC8C2}"/>
              </a:ext>
            </a:extLst>
          </p:cNvPr>
          <p:cNvSpPr txBox="1"/>
          <p:nvPr/>
        </p:nvSpPr>
        <p:spPr>
          <a:xfrm>
            <a:off x="1152734" y="4752573"/>
            <a:ext cx="5081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05 -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Considerando entradas de 4 bits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21" name="Google Shape;243;p29">
            <a:extLst>
              <a:ext uri="{FF2B5EF4-FFF2-40B4-BE49-F238E27FC236}">
                <a16:creationId xmlns:a16="http://schemas.microsoft.com/office/drawing/2014/main" id="{5DA9B612-D266-4481-A4EA-B4AF01FFF542}"/>
              </a:ext>
            </a:extLst>
          </p:cNvPr>
          <p:cNvSpPr/>
          <p:nvPr/>
        </p:nvSpPr>
        <p:spPr>
          <a:xfrm rot="10800000">
            <a:off x="6352752" y="4694276"/>
            <a:ext cx="1550276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2" name="Google Shape;246;p29">
            <a:extLst>
              <a:ext uri="{FF2B5EF4-FFF2-40B4-BE49-F238E27FC236}">
                <a16:creationId xmlns:a16="http://schemas.microsoft.com/office/drawing/2014/main" id="{F9903BF2-AF84-4D11-A01D-732F79932573}"/>
              </a:ext>
            </a:extLst>
          </p:cNvPr>
          <p:cNvSpPr/>
          <p:nvPr/>
        </p:nvSpPr>
        <p:spPr>
          <a:xfrm rot="10800000">
            <a:off x="8021893" y="4694278"/>
            <a:ext cx="1113258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3" name="Google Shape;249;p29">
            <a:extLst>
              <a:ext uri="{FF2B5EF4-FFF2-40B4-BE49-F238E27FC236}">
                <a16:creationId xmlns:a16="http://schemas.microsoft.com/office/drawing/2014/main" id="{7416C390-CF87-4948-8950-C1221746B4F8}"/>
              </a:ext>
            </a:extLst>
          </p:cNvPr>
          <p:cNvSpPr/>
          <p:nvPr/>
        </p:nvSpPr>
        <p:spPr>
          <a:xfrm rot="10800000">
            <a:off x="7511143" y="4694277"/>
            <a:ext cx="100578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628CF8A-040B-48F4-BB7F-EA20D9261786}"/>
              </a:ext>
            </a:extLst>
          </p:cNvPr>
          <p:cNvSpPr txBox="1"/>
          <p:nvPr/>
        </p:nvSpPr>
        <p:spPr>
          <a:xfrm>
            <a:off x="6441570" y="4737187"/>
            <a:ext cx="1069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03</a:t>
            </a:r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BA6B418-6677-4FF9-926E-B82DF5E8081A}"/>
              </a:ext>
            </a:extLst>
          </p:cNvPr>
          <p:cNvSpPr txBox="1"/>
          <p:nvPr/>
        </p:nvSpPr>
        <p:spPr>
          <a:xfrm>
            <a:off x="8516926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01</a:t>
            </a:r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5C1B6FF-0E9F-43B2-8654-B6D69D5353BB}"/>
              </a:ext>
            </a:extLst>
          </p:cNvPr>
          <p:cNvSpPr txBox="1"/>
          <p:nvPr/>
        </p:nvSpPr>
        <p:spPr>
          <a:xfrm>
            <a:off x="768876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3CA6924-E494-4FA7-9A54-F88B70A06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316" r="62002" b="42232"/>
          <a:stretch/>
        </p:blipFill>
        <p:spPr>
          <a:xfrm>
            <a:off x="2981528" y="1890202"/>
            <a:ext cx="3640778" cy="2341901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99875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42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311" name="Google Shape;311;p35"/>
          <p:cNvSpPr txBox="1">
            <a:spLocks noGrp="1"/>
          </p:cNvSpPr>
          <p:nvPr>
            <p:ph type="ctrTitle" idx="4294967295"/>
          </p:nvPr>
        </p:nvSpPr>
        <p:spPr>
          <a:xfrm>
            <a:off x="3265400" y="1613150"/>
            <a:ext cx="4852800" cy="120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chemeClr val="accent4"/>
                </a:solidFill>
              </a:rPr>
              <a:t>Obrigado!</a:t>
            </a:r>
            <a:endParaRPr sz="8000" dirty="0">
              <a:solidFill>
                <a:schemeClr val="accent4"/>
              </a:solidFill>
            </a:endParaRPr>
          </a:p>
        </p:txBody>
      </p:sp>
      <p:sp>
        <p:nvSpPr>
          <p:cNvPr id="312" name="Google Shape;312;p35"/>
          <p:cNvSpPr txBox="1">
            <a:spLocks noGrp="1"/>
          </p:cNvSpPr>
          <p:nvPr>
            <p:ph type="subTitle" idx="4294967295"/>
          </p:nvPr>
        </p:nvSpPr>
        <p:spPr>
          <a:xfrm>
            <a:off x="3349406" y="2639390"/>
            <a:ext cx="4852800" cy="76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dk1"/>
                </a:solidFill>
                <a:latin typeface="Titillium Web"/>
                <a:sym typeface="Titillium Web"/>
              </a:rPr>
              <a:t>Alguma Dúvida?</a:t>
            </a:r>
            <a:endParaRPr sz="1800" dirty="0">
              <a:solidFill>
                <a:schemeClr val="dk1"/>
              </a:solidFill>
            </a:endParaRPr>
          </a:p>
        </p:txBody>
      </p:sp>
      <p:cxnSp>
        <p:nvCxnSpPr>
          <p:cNvPr id="313" name="Google Shape;313;p35"/>
          <p:cNvCxnSpPr/>
          <p:nvPr/>
        </p:nvCxnSpPr>
        <p:spPr>
          <a:xfrm>
            <a:off x="0" y="2571750"/>
            <a:ext cx="1144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4" name="Google Shape;314;p35"/>
          <p:cNvSpPr/>
          <p:nvPr/>
        </p:nvSpPr>
        <p:spPr>
          <a:xfrm>
            <a:off x="1152300" y="1649850"/>
            <a:ext cx="1843800" cy="18438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Imagem 39">
            <a:extLst>
              <a:ext uri="{FF2B5EF4-FFF2-40B4-BE49-F238E27FC236}">
                <a16:creationId xmlns:a16="http://schemas.microsoft.com/office/drawing/2014/main" id="{998D6A09-9897-4DD8-9713-29AE73A0A6C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367" y="1663128"/>
            <a:ext cx="1619665" cy="1830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5FCC7BE6-2936-4AD5-8B54-F9697F21209C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C00FFD1-3F58-4C6F-9A0B-723923D3716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02 -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Faça o teste da porta AND em VHDL e simule utilizando o </a:t>
            </a:r>
            <a:r>
              <a:rPr lang="pt-BR" sz="1200" dirty="0" err="1">
                <a:solidFill>
                  <a:schemeClr val="lt2"/>
                </a:solidFill>
                <a:latin typeface="Titillium Web Light"/>
              </a:rPr>
              <a:t>Quartus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 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da Porta </a:t>
            </a:r>
            <a:r>
              <a:rPr lang="en" b="1" dirty="0"/>
              <a:t>‘AND’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8EDCFB34-C192-4D9A-BD89-A995461AE7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19" t="15705" r="49945" b="56359"/>
          <a:stretch/>
        </p:blipFill>
        <p:spPr>
          <a:xfrm>
            <a:off x="2954306" y="1905057"/>
            <a:ext cx="3607981" cy="221157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0C6E3DF-58BA-4BE1-8BAF-F41153974E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97" t="15702" r="49288" b="55385"/>
          <a:stretch/>
        </p:blipFill>
        <p:spPr>
          <a:xfrm>
            <a:off x="3036635" y="1905057"/>
            <a:ext cx="3607981" cy="2327046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8886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B9DFBD7D-1C3D-48A3-98A6-E55D9F628506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8643E3A-C659-4E12-ADB3-81C66E3F0B1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02 -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Faça o teste da porta AND em VHDL e simule utilizando o </a:t>
            </a:r>
            <a:r>
              <a:rPr lang="pt-BR" sz="1200" dirty="0" err="1">
                <a:solidFill>
                  <a:schemeClr val="lt2"/>
                </a:solidFill>
                <a:latin typeface="Titillium Web Light"/>
              </a:rPr>
              <a:t>Quartus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 </a:t>
            </a:r>
            <a:r>
              <a:rPr lang="pt-BR" sz="1200" dirty="0">
                <a:solidFill>
                  <a:schemeClr val="lt2"/>
                </a:solidFill>
                <a:latin typeface="Titillium Web Light"/>
                <a:sym typeface="Titillium Web Light"/>
              </a:rPr>
              <a:t> </a:t>
            </a: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Simulação</a:t>
            </a:r>
            <a:r>
              <a:rPr lang="en" dirty="0"/>
              <a:t> da Porta </a:t>
            </a:r>
            <a:r>
              <a:rPr lang="en" b="1" dirty="0"/>
              <a:t>‘AND’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graphicFrame>
        <p:nvGraphicFramePr>
          <p:cNvPr id="21" name="Google Shape;201;p25">
            <a:extLst>
              <a:ext uri="{FF2B5EF4-FFF2-40B4-BE49-F238E27FC236}">
                <a16:creationId xmlns:a16="http://schemas.microsoft.com/office/drawing/2014/main" id="{F3415E99-549C-4C9F-84D6-04093CD9EF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2108637"/>
              </p:ext>
            </p:extLst>
          </p:nvPr>
        </p:nvGraphicFramePr>
        <p:xfrm>
          <a:off x="5692202" y="1983660"/>
          <a:ext cx="2352984" cy="1874470"/>
        </p:xfrm>
        <a:graphic>
          <a:graphicData uri="http://schemas.openxmlformats.org/drawingml/2006/table">
            <a:tbl>
              <a:tblPr>
                <a:noFill/>
                <a:tableStyleId>{478DFEC2-9ADE-4F89-B062-7612BAD287C1}</a:tableStyleId>
              </a:tblPr>
              <a:tblGrid>
                <a:gridCol w="784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43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27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A</a:t>
                      </a:r>
                      <a:endParaRPr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B</a:t>
                      </a:r>
                      <a:endParaRPr sz="11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S = A</a:t>
                      </a:r>
                      <a:r>
                        <a:rPr lang="pt-BR" sz="1100" dirty="0"/>
                        <a:t> </a:t>
                      </a:r>
                      <a:r>
                        <a:rPr lang="pt-BR" sz="1100" dirty="0">
                          <a:solidFill>
                            <a:schemeClr val="bg1"/>
                          </a:solidFill>
                        </a:rPr>
                        <a:t>·</a:t>
                      </a:r>
                      <a:r>
                        <a:rPr lang="pt-BR" sz="1100" dirty="0"/>
                        <a:t> 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B</a:t>
                      </a:r>
                      <a:endParaRPr sz="11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91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91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91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0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7234971"/>
                  </a:ext>
                </a:extLst>
              </a:tr>
              <a:tr h="3291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dirty="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</a:t>
                      </a:r>
                      <a:endParaRPr sz="16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695606"/>
                  </a:ext>
                </a:extLst>
              </a:tr>
            </a:tbl>
          </a:graphicData>
        </a:graphic>
      </p:graphicFrame>
      <p:sp>
        <p:nvSpPr>
          <p:cNvPr id="22" name="CaixaDeTexto 21">
            <a:extLst>
              <a:ext uri="{FF2B5EF4-FFF2-40B4-BE49-F238E27FC236}">
                <a16:creationId xmlns:a16="http://schemas.microsoft.com/office/drawing/2014/main" id="{F0AEDF55-BF13-4A55-B152-07E770233D72}"/>
              </a:ext>
            </a:extLst>
          </p:cNvPr>
          <p:cNvSpPr txBox="1"/>
          <p:nvPr/>
        </p:nvSpPr>
        <p:spPr>
          <a:xfrm>
            <a:off x="5605705" y="3923261"/>
            <a:ext cx="345944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00" dirty="0">
                <a:solidFill>
                  <a:schemeClr val="lt2"/>
                </a:solidFill>
                <a:latin typeface="Titillium Web Light"/>
                <a:sym typeface="Titillium Web Light"/>
              </a:rPr>
              <a:t>Tabela 1: Tabela Verdade da Porta OR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2319AC5-F566-4661-A111-18903A8DC7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" t="14239" r="71465" b="53003"/>
          <a:stretch/>
        </p:blipFill>
        <p:spPr>
          <a:xfrm>
            <a:off x="1388994" y="1858904"/>
            <a:ext cx="3586717" cy="2363916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915455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4252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5FCC7BE6-2936-4AD5-8B54-F9697F21209C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C00FFD1-3F58-4C6F-9A0B-723923D3716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dos testes </a:t>
            </a:r>
            <a:br>
              <a:rPr lang="en" dirty="0"/>
            </a:br>
            <a:r>
              <a:rPr lang="en" b="1" dirty="0"/>
              <a:t>Entity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2262BF9-F84A-4254-8949-240E303507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97" t="15396" r="46709" b="54770"/>
          <a:stretch/>
        </p:blipFill>
        <p:spPr>
          <a:xfrm>
            <a:off x="2988670" y="1873579"/>
            <a:ext cx="3575163" cy="2349241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0740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5FCC7BE6-2936-4AD5-8B54-F9697F21209C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C00FFD1-3F58-4C6F-9A0B-723923D3716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dos testes </a:t>
            </a:r>
            <a:r>
              <a:rPr lang="en" b="1" dirty="0"/>
              <a:t>Architecture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06CD2CE-4277-455E-8E17-06D0919D6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66" t="29630" r="34977" b="24530"/>
          <a:stretch/>
        </p:blipFill>
        <p:spPr>
          <a:xfrm>
            <a:off x="3016722" y="1865013"/>
            <a:ext cx="3554199" cy="2276537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" name="Google Shape;256;p30">
            <a:extLst>
              <a:ext uri="{FF2B5EF4-FFF2-40B4-BE49-F238E27FC236}">
                <a16:creationId xmlns:a16="http://schemas.microsoft.com/office/drawing/2014/main" id="{76A0B626-AECD-41F8-ADBB-2EDFFE2547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14631" y="1796943"/>
            <a:ext cx="2202900" cy="122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b="1" dirty="0"/>
              <a:t>POSTULADO </a:t>
            </a:r>
            <a:r>
              <a:rPr lang="pt-BR" sz="1600" b="1" dirty="0">
                <a:solidFill>
                  <a:schemeClr val="accent4"/>
                </a:solidFill>
              </a:rPr>
              <a:t>Identidade</a:t>
            </a:r>
            <a:endParaRPr sz="1600" b="1" dirty="0">
              <a:solidFill>
                <a:schemeClr val="accent4"/>
              </a:solidFill>
            </a:endParaRP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pt-BR" sz="1600" dirty="0"/>
              <a:t> A + 0 = A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pt-BR" sz="1600" dirty="0"/>
              <a:t> A · 1 = A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pt-BR" sz="1600" dirty="0"/>
              <a:t> (A’)’ = A</a:t>
            </a:r>
            <a:endParaRPr sz="1600" dirty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9ACA8457-C11D-440A-A434-E3B75BA6E1D9}"/>
              </a:ext>
            </a:extLst>
          </p:cNvPr>
          <p:cNvSpPr/>
          <p:nvPr/>
        </p:nvSpPr>
        <p:spPr>
          <a:xfrm>
            <a:off x="3267740" y="2048541"/>
            <a:ext cx="3253562" cy="361506"/>
          </a:xfrm>
          <a:prstGeom prst="rect">
            <a:avLst/>
          </a:prstGeom>
          <a:noFill/>
          <a:ln w="3175">
            <a:solidFill>
              <a:schemeClr val="tx2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050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5FCC7BE6-2936-4AD5-8B54-F9697F21209C}"/>
              </a:ext>
            </a:extLst>
          </p:cNvPr>
          <p:cNvSpPr/>
          <p:nvPr/>
        </p:nvSpPr>
        <p:spPr>
          <a:xfrm>
            <a:off x="1152734" y="4737187"/>
            <a:ext cx="5469571" cy="307777"/>
          </a:xfrm>
          <a:prstGeom prst="rect">
            <a:avLst/>
          </a:prstGeom>
          <a:noFill/>
          <a:ln w="3175">
            <a:solidFill>
              <a:schemeClr val="bg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C00FFD1-3F58-4C6F-9A0B-723923D3716F}"/>
              </a:ext>
            </a:extLst>
          </p:cNvPr>
          <p:cNvSpPr txBox="1"/>
          <p:nvPr/>
        </p:nvSpPr>
        <p:spPr>
          <a:xfrm>
            <a:off x="1152734" y="4752573"/>
            <a:ext cx="6153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lt1"/>
                </a:solidFill>
                <a:latin typeface="Quantico"/>
                <a:sym typeface="Quantico"/>
              </a:rPr>
              <a:t>Q 03 - </a:t>
            </a:r>
            <a:r>
              <a:rPr lang="pt-BR" sz="1200" dirty="0">
                <a:solidFill>
                  <a:schemeClr val="lt2"/>
                </a:solidFill>
                <a:latin typeface="Titillium Web Light"/>
              </a:rPr>
              <a:t>Testando todas as propriedades, postulados e lei de Morgan</a:t>
            </a:r>
            <a:endParaRPr lang="pt-BR" sz="1200" dirty="0">
              <a:solidFill>
                <a:schemeClr val="lt2"/>
              </a:solidFill>
              <a:latin typeface="Titillium Web Light"/>
              <a:sym typeface="Titillium Web Light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dos testes </a:t>
            </a:r>
            <a:r>
              <a:rPr lang="en" b="1" dirty="0"/>
              <a:t>Architecture</a:t>
            </a:r>
            <a:endParaRPr b="1" dirty="0"/>
          </a:p>
        </p:txBody>
      </p:sp>
      <p:sp>
        <p:nvSpPr>
          <p:cNvPr id="8" name="Google Shape;243;p29">
            <a:extLst>
              <a:ext uri="{FF2B5EF4-FFF2-40B4-BE49-F238E27FC236}">
                <a16:creationId xmlns:a16="http://schemas.microsoft.com/office/drawing/2014/main" id="{C6769DBD-4671-4ED3-BC34-4EBF1CEB9601}"/>
              </a:ext>
            </a:extLst>
          </p:cNvPr>
          <p:cNvSpPr/>
          <p:nvPr/>
        </p:nvSpPr>
        <p:spPr>
          <a:xfrm rot="10800000">
            <a:off x="6352753" y="4694276"/>
            <a:ext cx="953131" cy="3936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" name="Google Shape;246;p29">
            <a:extLst>
              <a:ext uri="{FF2B5EF4-FFF2-40B4-BE49-F238E27FC236}">
                <a16:creationId xmlns:a16="http://schemas.microsoft.com/office/drawing/2014/main" id="{07B986B7-EF4D-4AEE-A950-950E3BAC91BD}"/>
              </a:ext>
            </a:extLst>
          </p:cNvPr>
          <p:cNvSpPr/>
          <p:nvPr/>
        </p:nvSpPr>
        <p:spPr>
          <a:xfrm rot="10800000">
            <a:off x="7635961" y="4694278"/>
            <a:ext cx="1499191" cy="3936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" name="Google Shape;249;p29">
            <a:extLst>
              <a:ext uri="{FF2B5EF4-FFF2-40B4-BE49-F238E27FC236}">
                <a16:creationId xmlns:a16="http://schemas.microsoft.com/office/drawing/2014/main" id="{58B8670F-9790-45F7-9698-B3B34A57016B}"/>
              </a:ext>
            </a:extLst>
          </p:cNvPr>
          <p:cNvSpPr/>
          <p:nvPr/>
        </p:nvSpPr>
        <p:spPr>
          <a:xfrm rot="10800000">
            <a:off x="6981720" y="4694277"/>
            <a:ext cx="959042" cy="3936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45227B8-4E13-429D-BBA5-696828BFBC60}"/>
              </a:ext>
            </a:extLst>
          </p:cNvPr>
          <p:cNvSpPr txBox="1"/>
          <p:nvPr/>
        </p:nvSpPr>
        <p:spPr>
          <a:xfrm>
            <a:off x="8576930" y="148857"/>
            <a:ext cx="567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2"/>
                </a:solidFill>
                <a:latin typeface="Quantico" panose="020B0604020202020204" charset="0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" dirty="0">
              <a:solidFill>
                <a:schemeClr val="tx2"/>
              </a:solidFill>
              <a:latin typeface="Quantico" panose="020B060402020202020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D8981F7-B353-444A-8985-5FE992B1CDF2}"/>
              </a:ext>
            </a:extLst>
          </p:cNvPr>
          <p:cNvSpPr txBox="1"/>
          <p:nvPr/>
        </p:nvSpPr>
        <p:spPr>
          <a:xfrm>
            <a:off x="7960126" y="4737187"/>
            <a:ext cx="1194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LAB 01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23A6D3-B820-4D9B-9A20-A7E6335C6405}"/>
              </a:ext>
            </a:extLst>
          </p:cNvPr>
          <p:cNvSpPr txBox="1"/>
          <p:nvPr/>
        </p:nvSpPr>
        <p:spPr>
          <a:xfrm>
            <a:off x="7119815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57A9E2B-2C45-473A-A564-0B3CC073376D}"/>
              </a:ext>
            </a:extLst>
          </p:cNvPr>
          <p:cNvSpPr txBox="1"/>
          <p:nvPr/>
        </p:nvSpPr>
        <p:spPr>
          <a:xfrm>
            <a:off x="6441571" y="4737187"/>
            <a:ext cx="6182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03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06CD2CE-4277-455E-8E17-06D0919D6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66" t="29630" r="34977" b="24530"/>
          <a:stretch/>
        </p:blipFill>
        <p:spPr>
          <a:xfrm>
            <a:off x="3016722" y="1865013"/>
            <a:ext cx="3554199" cy="2276537"/>
          </a:xfrm>
          <a:prstGeom prst="rect">
            <a:avLst/>
          </a:prstGeom>
        </p:spPr>
      </p:pic>
      <p:grpSp>
        <p:nvGrpSpPr>
          <p:cNvPr id="29" name="Google Shape;300;p34">
            <a:extLst>
              <a:ext uri="{FF2B5EF4-FFF2-40B4-BE49-F238E27FC236}">
                <a16:creationId xmlns:a16="http://schemas.microsoft.com/office/drawing/2014/main" id="{712889C3-25C8-4FCA-BB7D-A95AEC1F90B5}"/>
              </a:ext>
            </a:extLst>
          </p:cNvPr>
          <p:cNvGrpSpPr/>
          <p:nvPr/>
        </p:nvGrpSpPr>
        <p:grpSpPr>
          <a:xfrm>
            <a:off x="2517592" y="1745959"/>
            <a:ext cx="4542205" cy="2661224"/>
            <a:chOff x="1177450" y="241631"/>
            <a:chExt cx="6173152" cy="3616776"/>
          </a:xfrm>
        </p:grpSpPr>
        <p:sp>
          <p:nvSpPr>
            <p:cNvPr id="30" name="Google Shape;301;p34">
              <a:extLst>
                <a:ext uri="{FF2B5EF4-FFF2-40B4-BE49-F238E27FC236}">
                  <a16:creationId xmlns:a16="http://schemas.microsoft.com/office/drawing/2014/main" id="{7B776F36-87D6-4E4C-9FBB-E3DA97E3B0E1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2;p34">
              <a:extLst>
                <a:ext uri="{FF2B5EF4-FFF2-40B4-BE49-F238E27FC236}">
                  <a16:creationId xmlns:a16="http://schemas.microsoft.com/office/drawing/2014/main" id="{6810A9C9-7935-48A9-B35C-3235EAA2502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3;p34">
              <a:extLst>
                <a:ext uri="{FF2B5EF4-FFF2-40B4-BE49-F238E27FC236}">
                  <a16:creationId xmlns:a16="http://schemas.microsoft.com/office/drawing/2014/main" id="{4CBB3DD4-8DC0-4431-B17D-F4B61EF6B9AD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04;p34">
              <a:extLst>
                <a:ext uri="{FF2B5EF4-FFF2-40B4-BE49-F238E27FC236}">
                  <a16:creationId xmlns:a16="http://schemas.microsoft.com/office/drawing/2014/main" id="{AEC3B7BF-9BB1-4F2A-B9D4-FB1C2578AD36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" name="Google Shape;256;p30">
            <a:extLst>
              <a:ext uri="{FF2B5EF4-FFF2-40B4-BE49-F238E27FC236}">
                <a16:creationId xmlns:a16="http://schemas.microsoft.com/office/drawing/2014/main" id="{579B0FDC-3A80-4293-AC1F-0C02EBE6F77B}"/>
              </a:ext>
            </a:extLst>
          </p:cNvPr>
          <p:cNvSpPr txBox="1">
            <a:spLocks/>
          </p:cNvSpPr>
          <p:nvPr/>
        </p:nvSpPr>
        <p:spPr>
          <a:xfrm>
            <a:off x="6802802" y="1806266"/>
            <a:ext cx="2774224" cy="2924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tillium Web Light"/>
              <a:buChar char="▫"/>
              <a:defRPr sz="20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800" b="1" dirty="0"/>
              <a:t>OPERAÇÕES </a:t>
            </a:r>
          </a:p>
          <a:p>
            <a:pPr marL="0" indent="0">
              <a:spcBef>
                <a:spcPts val="200"/>
              </a:spcBef>
              <a:buFont typeface="Titillium Web Light"/>
              <a:buNone/>
            </a:pPr>
            <a:r>
              <a:rPr lang="pt-BR" sz="1800" b="1" dirty="0"/>
              <a:t>BOOLEANAS </a:t>
            </a:r>
            <a:endParaRPr lang="pt-BR" sz="1800" b="1" dirty="0">
              <a:solidFill>
                <a:schemeClr val="accent4"/>
              </a:solidFill>
            </a:endParaRPr>
          </a:p>
          <a:p>
            <a:pPr marL="0" indent="0">
              <a:buFont typeface="Titillium Web Light"/>
              <a:buNone/>
            </a:pPr>
            <a:r>
              <a:rPr lang="pt-BR" sz="1600" b="1" dirty="0">
                <a:solidFill>
                  <a:schemeClr val="accent4"/>
                </a:solidFill>
              </a:rPr>
              <a:t>Comutatividade</a:t>
            </a:r>
          </a:p>
          <a:p>
            <a:pPr marL="228600" indent="-228600">
              <a:buFont typeface="Titillium Web Light"/>
              <a:buAutoNum type="arabicPeriod"/>
            </a:pPr>
            <a:r>
              <a:rPr lang="pt-BR" sz="1600" dirty="0"/>
              <a:t> </a:t>
            </a:r>
            <a:r>
              <a:rPr lang="pt-BR" sz="1400" dirty="0"/>
              <a:t>A + B = B + A; </a:t>
            </a:r>
            <a:endParaRPr lang="pt-BR" sz="1600" dirty="0"/>
          </a:p>
          <a:p>
            <a:pPr marL="228600" indent="-228600">
              <a:buFont typeface="Titillium Web Light"/>
              <a:buAutoNum type="arabicPeriod"/>
            </a:pPr>
            <a:r>
              <a:rPr lang="pt-BR" sz="1600" dirty="0"/>
              <a:t> </a:t>
            </a:r>
            <a:r>
              <a:rPr lang="pt-BR" sz="1400" dirty="0"/>
              <a:t>A · B = B · A</a:t>
            </a:r>
            <a:endParaRPr lang="pt-BR" sz="1600" b="1" dirty="0">
              <a:solidFill>
                <a:schemeClr val="accent4"/>
              </a:solidFill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793C46DC-CBFC-4B95-896B-10F54C808834}"/>
              </a:ext>
            </a:extLst>
          </p:cNvPr>
          <p:cNvSpPr/>
          <p:nvPr/>
        </p:nvSpPr>
        <p:spPr>
          <a:xfrm>
            <a:off x="3267740" y="2374605"/>
            <a:ext cx="3253562" cy="425302"/>
          </a:xfrm>
          <a:prstGeom prst="rect">
            <a:avLst/>
          </a:prstGeom>
          <a:noFill/>
          <a:ln w="3175">
            <a:solidFill>
              <a:schemeClr val="tx2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1418569"/>
      </p:ext>
    </p:extLst>
  </p:cSld>
  <p:clrMapOvr>
    <a:masterClrMapping/>
  </p:clrMapOvr>
</p:sld>
</file>

<file path=ppt/theme/theme1.xml><?xml version="1.0" encoding="utf-8"?>
<a:theme xmlns:a="http://schemas.openxmlformats.org/drawingml/2006/main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1994</Words>
  <Application>Microsoft Office PowerPoint</Application>
  <PresentationFormat>Apresentação na tela (16:9)</PresentationFormat>
  <Paragraphs>497</Paragraphs>
  <Slides>42</Slides>
  <Notes>42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42</vt:i4>
      </vt:variant>
    </vt:vector>
  </HeadingPairs>
  <TitlesOfParts>
    <vt:vector size="49" baseType="lpstr">
      <vt:lpstr>Calibri</vt:lpstr>
      <vt:lpstr>Quantico</vt:lpstr>
      <vt:lpstr>Titillium Web Light</vt:lpstr>
      <vt:lpstr>Arial</vt:lpstr>
      <vt:lpstr>Cambria Math</vt:lpstr>
      <vt:lpstr>Titillium Web</vt:lpstr>
      <vt:lpstr>Juno template</vt:lpstr>
      <vt:lpstr>Laboratórios</vt:lpstr>
      <vt:lpstr>Laboratório 01</vt:lpstr>
      <vt:lpstr>Desenvolvimento da Porta ‘OR’</vt:lpstr>
      <vt:lpstr>Simulação da Porta ‘OR’</vt:lpstr>
      <vt:lpstr>Desenvolvimento da Porta ‘AND’</vt:lpstr>
      <vt:lpstr>Simulação da Porta ‘AND’</vt:lpstr>
      <vt:lpstr>Desenvolvimento dos testes  Entity</vt:lpstr>
      <vt:lpstr>Desenvolvimento dos testes Architecture</vt:lpstr>
      <vt:lpstr>Desenvolvimento dos testes Architecture</vt:lpstr>
      <vt:lpstr>Desenvolvimento dos testes Architecture</vt:lpstr>
      <vt:lpstr>Desenvolvimento dos testes Architecture</vt:lpstr>
      <vt:lpstr>Desenvolvimento dos testes Architecture</vt:lpstr>
      <vt:lpstr>Simulação dos testes</vt:lpstr>
      <vt:lpstr>Simulação dos testes</vt:lpstr>
      <vt:lpstr>Simulação dos testes</vt:lpstr>
      <vt:lpstr>Simulação dos testes</vt:lpstr>
      <vt:lpstr>Simulação dos testes</vt:lpstr>
      <vt:lpstr>Laboratório 02</vt:lpstr>
      <vt:lpstr>Tabela Verdade</vt:lpstr>
      <vt:lpstr>Equação do circuito</vt:lpstr>
      <vt:lpstr>Apresentação do PowerPoint</vt:lpstr>
      <vt:lpstr>Desenvolvimento  ENTITY</vt:lpstr>
      <vt:lpstr>Desenvolvimento  ARCHITECTURE</vt:lpstr>
      <vt:lpstr>Desenvolvimento  ARCHITECTURE</vt:lpstr>
      <vt:lpstr>Desenvolvimento  COMPONENT</vt:lpstr>
      <vt:lpstr>Desenvolvimento  COMPONENT</vt:lpstr>
      <vt:lpstr>Desenvolvimento  COMPONENT</vt:lpstr>
      <vt:lpstr>Simulação</vt:lpstr>
      <vt:lpstr>Laboratório 03</vt:lpstr>
      <vt:lpstr>Circuitos lógicos Mux 2x1</vt:lpstr>
      <vt:lpstr>Simulação Mux 2x1</vt:lpstr>
      <vt:lpstr>Descrição comportamental Mux 2x1</vt:lpstr>
      <vt:lpstr>Simulação Mux 2x1</vt:lpstr>
      <vt:lpstr>Descrição comportamental Mux 4x1</vt:lpstr>
      <vt:lpstr>Simulação Mux 4x1</vt:lpstr>
      <vt:lpstr>Descrição comportamental + Componentes Mux 4x1 utilizando Mux 2x1. </vt:lpstr>
      <vt:lpstr>Simulação Mux 4x1</vt:lpstr>
      <vt:lpstr>Componentes Mux 8x1 utilizando Mux 4x1 </vt:lpstr>
      <vt:lpstr>Simulação Mux 8x1 utilizando Mux 4x1</vt:lpstr>
      <vt:lpstr>Descrição comportamental Mux 8x1 utilizando Mux 4x1 </vt:lpstr>
      <vt:lpstr>Simulação Mux 8x1 utilizando Mux 4x1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Laboratórios</dc:title>
  <dc:creator>Matheus Felipe</dc:creator>
  <cp:lastModifiedBy>Matheus Felipe</cp:lastModifiedBy>
  <cp:revision>62</cp:revision>
  <dcterms:modified xsi:type="dcterms:W3CDTF">2021-02-18T18:21:49Z</dcterms:modified>
</cp:coreProperties>
</file>